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32"/>
  </p:notesMasterIdLst>
  <p:sldIdLst>
    <p:sldId id="311" r:id="rId3"/>
    <p:sldId id="280" r:id="rId4"/>
    <p:sldId id="411" r:id="rId5"/>
    <p:sldId id="412" r:id="rId6"/>
    <p:sldId id="413" r:id="rId7"/>
    <p:sldId id="273" r:id="rId8"/>
    <p:sldId id="261" r:id="rId9"/>
    <p:sldId id="294" r:id="rId10"/>
    <p:sldId id="410" r:id="rId11"/>
    <p:sldId id="416" r:id="rId12"/>
    <p:sldId id="415" r:id="rId13"/>
    <p:sldId id="368" r:id="rId14"/>
    <p:sldId id="299" r:id="rId15"/>
    <p:sldId id="367" r:id="rId16"/>
    <p:sldId id="414" r:id="rId17"/>
    <p:sldId id="352" r:id="rId18"/>
    <p:sldId id="378" r:id="rId19"/>
    <p:sldId id="355" r:id="rId20"/>
    <p:sldId id="324" r:id="rId21"/>
    <p:sldId id="323" r:id="rId22"/>
    <p:sldId id="365" r:id="rId23"/>
    <p:sldId id="322" r:id="rId24"/>
    <p:sldId id="386" r:id="rId25"/>
    <p:sldId id="383" r:id="rId26"/>
    <p:sldId id="397" r:id="rId27"/>
    <p:sldId id="399" r:id="rId28"/>
    <p:sldId id="348" r:id="rId29"/>
    <p:sldId id="402" r:id="rId30"/>
    <p:sldId id="349" r:id="rId31"/>
  </p:sldIdLst>
  <p:sldSz cx="10080625" cy="7559675"/>
  <p:notesSz cx="67849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 userDrawn="1">
          <p15:clr>
            <a:srgbClr val="A4A3A4"/>
          </p15:clr>
        </p15:guide>
        <p15:guide id="2" pos="19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1495" autoAdjust="0"/>
  </p:normalViewPr>
  <p:slideViewPr>
    <p:cSldViewPr>
      <p:cViewPr varScale="1">
        <p:scale>
          <a:sx n="62" d="100"/>
          <a:sy n="62" d="100"/>
        </p:scale>
        <p:origin x="1853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61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55650"/>
            <a:ext cx="4948237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8213" y="4716478"/>
            <a:ext cx="5418577" cy="445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3988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3988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1A1C584-14FD-4133-9E6B-2B0EB253190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6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5dded3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5dded3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Uuendatud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897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5dded3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5dded3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Uuendatud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71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5dded3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5dded3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Uuendatud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996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5dded3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5dded3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Uuendatud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58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15dded39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15dded39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Tekst muudetav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ebb9e0b6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ebb9e0b6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ebb9e0b6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ebb9e0b69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703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31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6B1A-A918-45C8-8C4D-D65B925EC31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7E45-33AD-4F2B-8E8E-0C5BD5C4715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A1E4-1725-40F6-928C-93D0F413B2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itel, tekst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9862" cy="1250950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iagrammi kohatäide 3"/>
          <p:cNvSpPr>
            <a:spLocks noGrp="1"/>
          </p:cNvSpPr>
          <p:nvPr>
            <p:ph type="chart"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E506-875F-42BE-BCD2-1B0D08622C8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370" cy="502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7801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8035" lvl="1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2pPr>
            <a:lvl3pPr marL="1512052" lvl="2" indent="-350012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3pPr>
            <a:lvl4pPr marL="2016069" lvl="3" indent="-350012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4pPr>
            <a:lvl5pPr marL="2520086" lvl="4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5pPr>
            <a:lvl6pPr marL="3024104" lvl="5" indent="-350012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6pPr>
            <a:lvl7pPr marL="3528121" lvl="6" indent="-350012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7pPr>
            <a:lvl8pPr marL="4032138" lvl="7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8pPr>
            <a:lvl9pPr marL="4536156" lvl="8" indent="-350012">
              <a:spcBef>
                <a:spcPts val="1764"/>
              </a:spcBef>
              <a:spcAft>
                <a:spcPts val="176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44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3636" y="1094341"/>
            <a:ext cx="9393370" cy="3016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3628" y="4165464"/>
            <a:ext cx="9393370" cy="1164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811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3628" y="3161219"/>
            <a:ext cx="9393370" cy="1237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056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370" cy="502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7801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8035" lvl="1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2pPr>
            <a:lvl3pPr marL="1512052" lvl="2" indent="-350012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3pPr>
            <a:lvl4pPr marL="2016069" lvl="3" indent="-350012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4pPr>
            <a:lvl5pPr marL="2520086" lvl="4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5pPr>
            <a:lvl6pPr marL="3024104" lvl="5" indent="-350012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6pPr>
            <a:lvl7pPr marL="3528121" lvl="6" indent="-350012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7pPr>
            <a:lvl8pPr marL="4032138" lvl="7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8pPr>
            <a:lvl9pPr marL="4536156" lvl="8" indent="-350012">
              <a:spcBef>
                <a:spcPts val="1764"/>
              </a:spcBef>
              <a:spcAft>
                <a:spcPts val="176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167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4409612" cy="502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43"/>
            </a:lvl1pPr>
            <a:lvl2pPr marL="1008035" lvl="1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2pPr>
            <a:lvl3pPr marL="1512052" lvl="2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3pPr>
            <a:lvl4pPr marL="2016069" lvl="3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4pPr>
            <a:lvl5pPr marL="2520086" lvl="4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5pPr>
            <a:lvl6pPr marL="3024104" lvl="5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6pPr>
            <a:lvl7pPr marL="3528121" lvl="6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7pPr>
            <a:lvl8pPr marL="4032138" lvl="7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8pPr>
            <a:lvl9pPr marL="4536156" lvl="8" indent="-336012">
              <a:spcBef>
                <a:spcPts val="1764"/>
              </a:spcBef>
              <a:spcAft>
                <a:spcPts val="1764"/>
              </a:spcAft>
              <a:buSzPts val="1200"/>
              <a:buChar char="■"/>
              <a:defRPr sz="1323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27385" y="1693854"/>
            <a:ext cx="4409612" cy="502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43"/>
            </a:lvl1pPr>
            <a:lvl2pPr marL="1008035" lvl="1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2pPr>
            <a:lvl3pPr marL="1512052" lvl="2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3pPr>
            <a:lvl4pPr marL="2016069" lvl="3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4pPr>
            <a:lvl5pPr marL="2520086" lvl="4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5pPr>
            <a:lvl6pPr marL="3024104" lvl="5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6pPr>
            <a:lvl7pPr marL="3528121" lvl="6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7pPr>
            <a:lvl8pPr marL="4032138" lvl="7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8pPr>
            <a:lvl9pPr marL="4536156" lvl="8" indent="-336012">
              <a:spcBef>
                <a:spcPts val="1764"/>
              </a:spcBef>
              <a:spcAft>
                <a:spcPts val="1764"/>
              </a:spcAft>
              <a:buSzPts val="1200"/>
              <a:buChar char="■"/>
              <a:defRPr sz="132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719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0169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3628" y="816595"/>
            <a:ext cx="3095625" cy="11106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3628" y="2042369"/>
            <a:ext cx="3095625" cy="4672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3601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3"/>
            </a:lvl1pPr>
            <a:lvl2pPr marL="1008035" lvl="1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2pPr>
            <a:lvl3pPr marL="1512052" lvl="2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3pPr>
            <a:lvl4pPr marL="2016069" lvl="3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4pPr>
            <a:lvl5pPr marL="2520086" lvl="4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5pPr>
            <a:lvl6pPr marL="3024104" lvl="5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6pPr>
            <a:lvl7pPr marL="3528121" lvl="6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7pPr>
            <a:lvl8pPr marL="4032138" lvl="7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8pPr>
            <a:lvl9pPr marL="4536156" lvl="8" indent="-336012">
              <a:spcBef>
                <a:spcPts val="1764"/>
              </a:spcBef>
              <a:spcAft>
                <a:spcPts val="1764"/>
              </a:spcAft>
              <a:buSzPts val="1200"/>
              <a:buChar char="■"/>
              <a:defRPr sz="1323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753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2D58-06D2-4EA7-A656-55AB86DDD6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40467" y="661609"/>
            <a:ext cx="7020057" cy="6012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508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40312" y="-184"/>
            <a:ext cx="5040313" cy="7559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695" y="1812463"/>
            <a:ext cx="4459552" cy="21786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3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695" y="4119828"/>
            <a:ext cx="4459552" cy="1815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45456" y="1064211"/>
            <a:ext cx="4230026" cy="5430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37801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8035" lvl="1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2pPr>
            <a:lvl3pPr marL="1512052" lvl="2" indent="-350012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3pPr>
            <a:lvl4pPr marL="2016069" lvl="3" indent="-350012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4pPr>
            <a:lvl5pPr marL="2520086" lvl="4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5pPr>
            <a:lvl6pPr marL="3024104" lvl="5" indent="-350012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6pPr>
            <a:lvl7pPr marL="3528121" lvl="6" indent="-350012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7pPr>
            <a:lvl8pPr marL="4032138" lvl="7" indent="-350012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8pPr>
            <a:lvl9pPr marL="4536156" lvl="8" indent="-350012">
              <a:spcBef>
                <a:spcPts val="1764"/>
              </a:spcBef>
              <a:spcAft>
                <a:spcPts val="176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536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3628" y="6217900"/>
            <a:ext cx="6613260" cy="8893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2520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014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3628" y="1625731"/>
            <a:ext cx="9393370" cy="2885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3628" y="4632992"/>
            <a:ext cx="9393370" cy="1911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7801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8035" lvl="1" indent="-350012" algn="ctr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2pPr>
            <a:lvl3pPr marL="1512052" lvl="2" indent="-350012" algn="ctr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3pPr>
            <a:lvl4pPr marL="2016069" lvl="3" indent="-350012" algn="ctr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4pPr>
            <a:lvl5pPr marL="2520086" lvl="4" indent="-350012" algn="ctr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5pPr>
            <a:lvl6pPr marL="3024104" lvl="5" indent="-350012" algn="ctr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6pPr>
            <a:lvl7pPr marL="3528121" lvl="6" indent="-350012" algn="ctr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7pPr>
            <a:lvl8pPr marL="4032138" lvl="7" indent="-350012" algn="ctr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8pPr>
            <a:lvl9pPr marL="4536156" lvl="8" indent="-350012" algn="ctr">
              <a:spcBef>
                <a:spcPts val="1764"/>
              </a:spcBef>
              <a:spcAft>
                <a:spcPts val="176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480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899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BFB3-A13A-472D-B11A-B09AB8DD180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38DB-227F-499C-BF95-10D37FF11A5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9324-E086-4278-9377-F637459E96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F63C-42BF-4170-9621-F148E4B8406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A9DA-04F5-4CA8-A2F5-2E794D8DE28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7842-D4A5-405B-94B8-3CB23D6280A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BE28-A89C-4675-A4B7-55ECBC6FECB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tiitli tekstivormingu redigeerimiseks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liigenduse tekstivormingu redigeerimiseks</a:t>
            </a:r>
          </a:p>
          <a:p>
            <a:pPr lvl="1"/>
            <a:r>
              <a:rPr lang="en-GB"/>
              <a:t>Teine liigendustase</a:t>
            </a:r>
          </a:p>
          <a:p>
            <a:pPr lvl="2"/>
            <a:r>
              <a:rPr lang="en-GB"/>
              <a:t>Kolmas liigendustase</a:t>
            </a:r>
          </a:p>
          <a:p>
            <a:pPr lvl="3"/>
            <a:r>
              <a:rPr lang="en-GB"/>
              <a:t>Neljas liigendustase</a:t>
            </a:r>
          </a:p>
          <a:p>
            <a:pPr lvl="4"/>
            <a:r>
              <a:rPr lang="en-GB"/>
              <a:t>Viies liigendustase</a:t>
            </a:r>
          </a:p>
          <a:p>
            <a:pPr lvl="4"/>
            <a:r>
              <a:rPr lang="en-GB"/>
              <a:t>Kuues liigendustase</a:t>
            </a:r>
          </a:p>
          <a:p>
            <a:pPr lvl="4"/>
            <a:r>
              <a:rPr lang="en-GB"/>
              <a:t>Seitsmes liigendustase</a:t>
            </a:r>
          </a:p>
          <a:p>
            <a:pPr lvl="4"/>
            <a:r>
              <a:rPr lang="en-GB"/>
              <a:t>Kaheksas liigendustase</a:t>
            </a:r>
          </a:p>
          <a:p>
            <a:pPr lvl="4"/>
            <a:r>
              <a:rPr lang="en-GB"/>
              <a:t>Üheksas liigendustase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8A83408-FAE0-43CE-BEDB-F951ABD323F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37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102">
                <a:solidFill>
                  <a:schemeClr val="dk2"/>
                </a:solidFill>
              </a:defRPr>
            </a:lvl1pPr>
            <a:lvl2pPr lvl="1" algn="r">
              <a:buNone/>
              <a:defRPr sz="1102">
                <a:solidFill>
                  <a:schemeClr val="dk2"/>
                </a:solidFill>
              </a:defRPr>
            </a:lvl2pPr>
            <a:lvl3pPr lvl="2" algn="r">
              <a:buNone/>
              <a:defRPr sz="1102">
                <a:solidFill>
                  <a:schemeClr val="dk2"/>
                </a:solidFill>
              </a:defRPr>
            </a:lvl3pPr>
            <a:lvl4pPr lvl="3" algn="r">
              <a:buNone/>
              <a:defRPr sz="1102">
                <a:solidFill>
                  <a:schemeClr val="dk2"/>
                </a:solidFill>
              </a:defRPr>
            </a:lvl4pPr>
            <a:lvl5pPr lvl="4" algn="r">
              <a:buNone/>
              <a:defRPr sz="1102">
                <a:solidFill>
                  <a:schemeClr val="dk2"/>
                </a:solidFill>
              </a:defRPr>
            </a:lvl5pPr>
            <a:lvl6pPr lvl="5" algn="r">
              <a:buNone/>
              <a:defRPr sz="1102">
                <a:solidFill>
                  <a:schemeClr val="dk2"/>
                </a:solidFill>
              </a:defRPr>
            </a:lvl6pPr>
            <a:lvl7pPr lvl="6" algn="r">
              <a:buNone/>
              <a:defRPr sz="1102">
                <a:solidFill>
                  <a:schemeClr val="dk2"/>
                </a:solidFill>
              </a:defRPr>
            </a:lvl7pPr>
            <a:lvl8pPr lvl="7" algn="r">
              <a:buNone/>
              <a:defRPr sz="1102">
                <a:solidFill>
                  <a:schemeClr val="dk2"/>
                </a:solidFill>
              </a:defRPr>
            </a:lvl8pPr>
            <a:lvl9pPr lvl="8" algn="r">
              <a:buNone/>
              <a:defRPr sz="1102">
                <a:solidFill>
                  <a:schemeClr val="dk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74060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403573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Pitching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A Good Practice?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Vaido Mikheim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Tartu Science Park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Questions?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840" y="2771725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Why do we talk (about pitching)?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779015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Why do we talk?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have to 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want to 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need to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In general, we want to be understood</a:t>
            </a:r>
          </a:p>
        </p:txBody>
      </p:sp>
    </p:spTree>
    <p:extLst>
      <p:ext uri="{BB962C8B-B14F-4D97-AF65-F5344CB8AC3E}">
        <p14:creationId xmlns:p14="http://schemas.microsoft.com/office/powerpoint/2010/main" val="79663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75550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WHY 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B4959-8577-4A7B-8B59-5B6453B75903}"/>
              </a:ext>
            </a:extLst>
          </p:cNvPr>
          <p:cNvSpPr txBox="1"/>
          <p:nvPr/>
        </p:nvSpPr>
        <p:spPr>
          <a:xfrm>
            <a:off x="791840" y="2915741"/>
            <a:ext cx="84969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I believe you all have something to say which is worth being heard.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And understood.</a:t>
            </a:r>
          </a:p>
          <a:p>
            <a:pPr algn="ctr"/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3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00" y="68349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WHY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B4959-8577-4A7B-8B59-5B6453B75903}"/>
              </a:ext>
            </a:extLst>
          </p:cNvPr>
          <p:cNvSpPr txBox="1"/>
          <p:nvPr/>
        </p:nvSpPr>
        <p:spPr>
          <a:xfrm>
            <a:off x="961432" y="2699717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Because You have to?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Because You want to?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Because You need to?</a:t>
            </a:r>
          </a:p>
          <a:p>
            <a:pPr algn="ctr"/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7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2699717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Pitching is one form of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72857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475581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An </a:t>
            </a:r>
            <a:r>
              <a:rPr lang="en-US" sz="5400" b="1" dirty="0">
                <a:solidFill>
                  <a:srgbClr val="FFC000"/>
                </a:solidFill>
              </a:rPr>
              <a:t>elevator pitch </a:t>
            </a:r>
            <a:r>
              <a:rPr lang="en-US" sz="5400" dirty="0">
                <a:solidFill>
                  <a:srgbClr val="FFC000"/>
                </a:solidFill>
              </a:rPr>
              <a:t>is a short description of an idea explained in a way so that anyone can understand it quickly.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6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1043533"/>
            <a:ext cx="9361040" cy="463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C000"/>
                </a:solidFill>
              </a:rPr>
              <a:t>WHO are we talking to?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C000"/>
                </a:solidFill>
              </a:rPr>
              <a:t>WHY are we talking?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C000"/>
                </a:solidFill>
              </a:rPr>
              <a:t>WHAT should we say?</a:t>
            </a:r>
          </a:p>
        </p:txBody>
      </p:sp>
    </p:spTree>
    <p:extLst>
      <p:ext uri="{BB962C8B-B14F-4D97-AF65-F5344CB8AC3E}">
        <p14:creationId xmlns:p14="http://schemas.microsoft.com/office/powerpoint/2010/main" val="338380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56" y="611485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Audience</a:t>
            </a: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How many?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What kind? 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What do they care about?</a:t>
            </a: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547589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WHY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DO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YOU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CARE?</a:t>
            </a:r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the side of a road&#10;&#10;Description automatically generated">
            <a:extLst>
              <a:ext uri="{FF2B5EF4-FFF2-40B4-BE49-F238E27FC236}">
                <a16:creationId xmlns:a16="http://schemas.microsoft.com/office/drawing/2014/main" id="{A9832AF7-2ED5-E94A-947F-862EEF33C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8" b="13542"/>
          <a:stretch/>
        </p:blipFill>
        <p:spPr>
          <a:xfrm>
            <a:off x="-1" y="944661"/>
            <a:ext cx="10080625" cy="5670352"/>
          </a:xfrm>
          <a:prstGeom prst="rect">
            <a:avLst/>
          </a:prstGeom>
        </p:spPr>
      </p:pic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9340296" y="6085534"/>
            <a:ext cx="604904" cy="433917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pPr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" name="Google Shape;127;p19">
            <a:extLst>
              <a:ext uri="{FF2B5EF4-FFF2-40B4-BE49-F238E27FC236}">
                <a16:creationId xmlns:a16="http://schemas.microsoft.com/office/drawing/2014/main" id="{BFDEF913-73DC-1F4F-BF0F-C76CC48468F3}"/>
              </a:ext>
            </a:extLst>
          </p:cNvPr>
          <p:cNvSpPr txBox="1"/>
          <p:nvPr/>
        </p:nvSpPr>
        <p:spPr>
          <a:xfrm>
            <a:off x="261433" y="4738061"/>
            <a:ext cx="4958811" cy="135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S</a:t>
            </a:r>
            <a:r>
              <a:rPr lang="en" sz="4851" dirty="0">
                <a:solidFill>
                  <a:srgbClr val="51C0A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TARTU</a:t>
            </a: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P</a:t>
            </a:r>
            <a:endParaRPr lang="en" sz="4851" dirty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85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ECOSYSTEM</a:t>
            </a:r>
            <a:endParaRPr sz="4851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5" name="Google Shape;56;p13">
            <a:extLst>
              <a:ext uri="{FF2B5EF4-FFF2-40B4-BE49-F238E27FC236}">
                <a16:creationId xmlns:a16="http://schemas.microsoft.com/office/drawing/2014/main" id="{D1EFBE80-B27B-5547-8BB5-36DC201EE796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24" y="766281"/>
            <a:ext cx="1614957" cy="1614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76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331565"/>
            <a:ext cx="91450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C000"/>
                </a:solidFill>
              </a:rPr>
              <a:t>CALL TO ACTION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do you want?</a:t>
            </a:r>
          </a:p>
          <a:p>
            <a:pPr algn="ctr"/>
            <a:endParaRPr lang="en-US" sz="54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How can I help You?</a:t>
            </a:r>
          </a:p>
        </p:txBody>
      </p:sp>
    </p:spTree>
    <p:extLst>
      <p:ext uri="{BB962C8B-B14F-4D97-AF65-F5344CB8AC3E}">
        <p14:creationId xmlns:p14="http://schemas.microsoft.com/office/powerpoint/2010/main" val="322863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115541"/>
            <a:ext cx="9145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1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Takeaway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is the one thing You want me to remember?</a:t>
            </a:r>
          </a:p>
        </p:txBody>
      </p:sp>
    </p:spTree>
    <p:extLst>
      <p:ext uri="{BB962C8B-B14F-4D97-AF65-F5344CB8AC3E}">
        <p14:creationId xmlns:p14="http://schemas.microsoft.com/office/powerpoint/2010/main" val="225400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76361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What is the problem you solve?</a:t>
            </a:r>
          </a:p>
        </p:txBody>
      </p:sp>
    </p:spTree>
    <p:extLst>
      <p:ext uri="{BB962C8B-B14F-4D97-AF65-F5344CB8AC3E}">
        <p14:creationId xmlns:p14="http://schemas.microsoft.com/office/powerpoint/2010/main" val="71210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2051645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What is the human result?</a:t>
            </a:r>
          </a:p>
        </p:txBody>
      </p:sp>
    </p:spTree>
    <p:extLst>
      <p:ext uri="{BB962C8B-B14F-4D97-AF65-F5344CB8AC3E}">
        <p14:creationId xmlns:p14="http://schemas.microsoft.com/office/powerpoint/2010/main" val="190685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23453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Elephants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limate change is creating a new job for elephants — Quartz">
            <a:extLst>
              <a:ext uri="{FF2B5EF4-FFF2-40B4-BE49-F238E27FC236}">
                <a16:creationId xmlns:a16="http://schemas.microsoft.com/office/drawing/2014/main" id="{BF4DA534-DDB8-403C-AA8F-29FA99EC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979637"/>
            <a:ext cx="8576064" cy="48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403573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CREDIBILITY</a:t>
            </a:r>
          </a:p>
          <a:p>
            <a:pPr algn="ctr"/>
            <a:r>
              <a:rPr lang="en-US" sz="6000" i="1" dirty="0">
                <a:solidFill>
                  <a:srgbClr val="FFC000"/>
                </a:solidFill>
              </a:rPr>
              <a:t>aka</a:t>
            </a:r>
            <a:endParaRPr lang="en-US" sz="8000" i="1" dirty="0">
              <a:solidFill>
                <a:srgbClr val="FFC000"/>
              </a:solidFill>
            </a:endParaRPr>
          </a:p>
          <a:p>
            <a:pPr algn="ctr"/>
            <a:r>
              <a:rPr lang="en-US" sz="7200" b="1" dirty="0">
                <a:solidFill>
                  <a:srgbClr val="FFC000"/>
                </a:solidFill>
              </a:rPr>
              <a:t>Why should I trust You?</a:t>
            </a:r>
          </a:p>
        </p:txBody>
      </p:sp>
    </p:spTree>
    <p:extLst>
      <p:ext uri="{BB962C8B-B14F-4D97-AF65-F5344CB8AC3E}">
        <p14:creationId xmlns:p14="http://schemas.microsoft.com/office/powerpoint/2010/main" val="234573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259557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First 20* seconds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buys attention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* </a:t>
            </a:r>
            <a:r>
              <a:rPr lang="en-US" sz="3200" b="1" dirty="0">
                <a:solidFill>
                  <a:srgbClr val="FFC000"/>
                </a:solidFill>
              </a:rPr>
              <a:t>Paul Hellman “You’ve got 8 seconds”</a:t>
            </a:r>
          </a:p>
        </p:txBody>
      </p:sp>
    </p:spTree>
    <p:extLst>
      <p:ext uri="{BB962C8B-B14F-4D97-AF65-F5344CB8AC3E}">
        <p14:creationId xmlns:p14="http://schemas.microsoft.com/office/powerpoint/2010/main" val="2358293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3848" y="323453"/>
            <a:ext cx="813690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SUMMARY</a:t>
            </a:r>
            <a:endParaRPr lang="en-US" sz="8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Human problem / solution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Call to Action 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Less is more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Why You</a:t>
            </a:r>
          </a:p>
        </p:txBody>
      </p:sp>
    </p:spTree>
    <p:extLst>
      <p:ext uri="{BB962C8B-B14F-4D97-AF65-F5344CB8AC3E}">
        <p14:creationId xmlns:p14="http://schemas.microsoft.com/office/powerpoint/2010/main" val="92652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Questions?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8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840" y="1907629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THANK YOU</a:t>
            </a:r>
          </a:p>
          <a:p>
            <a:pPr algn="ctr"/>
            <a:endParaRPr lang="en-US" sz="24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*bonus advice: get some sleep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vaido@sciencepark.ee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2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9340296" y="6085534"/>
            <a:ext cx="604904" cy="433917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pPr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" name="Google Shape;127;p19">
            <a:extLst>
              <a:ext uri="{FF2B5EF4-FFF2-40B4-BE49-F238E27FC236}">
                <a16:creationId xmlns:a16="http://schemas.microsoft.com/office/drawing/2014/main" id="{BFDEF913-73DC-1F4F-BF0F-C76CC48468F3}"/>
              </a:ext>
            </a:extLst>
          </p:cNvPr>
          <p:cNvSpPr txBox="1"/>
          <p:nvPr/>
        </p:nvSpPr>
        <p:spPr>
          <a:xfrm>
            <a:off x="261433" y="4738061"/>
            <a:ext cx="4958811" cy="135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S</a:t>
            </a:r>
            <a:r>
              <a:rPr lang="en" sz="4851" dirty="0">
                <a:solidFill>
                  <a:srgbClr val="51C0A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TARTU</a:t>
            </a: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P</a:t>
            </a:r>
            <a:endParaRPr lang="en" sz="4851" dirty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85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ECOSYSTEM</a:t>
            </a:r>
            <a:endParaRPr sz="4851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5" name="Google Shape;56;p13">
            <a:extLst>
              <a:ext uri="{FF2B5EF4-FFF2-40B4-BE49-F238E27FC236}">
                <a16:creationId xmlns:a16="http://schemas.microsoft.com/office/drawing/2014/main" id="{D1EFBE80-B27B-5547-8BB5-36DC201EE79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4" y="766281"/>
            <a:ext cx="1614957" cy="161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38DEB-ECEA-49F3-82F5-C728602A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41" y="686802"/>
            <a:ext cx="10153306" cy="61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8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9340296" y="6085534"/>
            <a:ext cx="604904" cy="433917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pPr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" name="Google Shape;127;p19">
            <a:extLst>
              <a:ext uri="{FF2B5EF4-FFF2-40B4-BE49-F238E27FC236}">
                <a16:creationId xmlns:a16="http://schemas.microsoft.com/office/drawing/2014/main" id="{BFDEF913-73DC-1F4F-BF0F-C76CC48468F3}"/>
              </a:ext>
            </a:extLst>
          </p:cNvPr>
          <p:cNvSpPr txBox="1"/>
          <p:nvPr/>
        </p:nvSpPr>
        <p:spPr>
          <a:xfrm>
            <a:off x="261433" y="4738061"/>
            <a:ext cx="4958811" cy="135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S</a:t>
            </a:r>
            <a:r>
              <a:rPr lang="en" sz="4851" dirty="0">
                <a:solidFill>
                  <a:srgbClr val="51C0A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TARTU</a:t>
            </a: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P</a:t>
            </a:r>
            <a:endParaRPr lang="en" sz="4851" dirty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85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ECOSYSTEM</a:t>
            </a:r>
            <a:endParaRPr sz="4851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5" name="Google Shape;56;p13">
            <a:extLst>
              <a:ext uri="{FF2B5EF4-FFF2-40B4-BE49-F238E27FC236}">
                <a16:creationId xmlns:a16="http://schemas.microsoft.com/office/drawing/2014/main" id="{D1EFBE80-B27B-5547-8BB5-36DC201EE79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4" y="766281"/>
            <a:ext cx="1614957" cy="161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6193CF-B784-4396-AD43-C6BF88D90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03" y="936073"/>
            <a:ext cx="10096204" cy="56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9340296" y="6085534"/>
            <a:ext cx="604904" cy="433917"/>
          </a:xfrm>
          <a:prstGeom prst="rect">
            <a:avLst/>
          </a:prstGeom>
        </p:spPr>
        <p:txBody>
          <a:bodyPr spcFirstLastPara="1" vert="horz" wrap="square" lIns="100790" tIns="100790" rIns="100790" bIns="10079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pPr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" name="Google Shape;127;p19">
            <a:extLst>
              <a:ext uri="{FF2B5EF4-FFF2-40B4-BE49-F238E27FC236}">
                <a16:creationId xmlns:a16="http://schemas.microsoft.com/office/drawing/2014/main" id="{BFDEF913-73DC-1F4F-BF0F-C76CC48468F3}"/>
              </a:ext>
            </a:extLst>
          </p:cNvPr>
          <p:cNvSpPr txBox="1"/>
          <p:nvPr/>
        </p:nvSpPr>
        <p:spPr>
          <a:xfrm>
            <a:off x="261433" y="4738061"/>
            <a:ext cx="4958811" cy="135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S</a:t>
            </a:r>
            <a:r>
              <a:rPr lang="en" sz="4851" dirty="0">
                <a:solidFill>
                  <a:srgbClr val="51C0A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TARTU</a:t>
            </a:r>
            <a:r>
              <a:rPr lang="en" sz="3969" dirty="0">
                <a:latin typeface="Montserrat Black"/>
                <a:ea typeface="Montserrat Black"/>
                <a:cs typeface="Montserrat Black"/>
                <a:sym typeface="Montserrat Black"/>
              </a:rPr>
              <a:t>P</a:t>
            </a:r>
            <a:endParaRPr lang="en" sz="4851" dirty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85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ECOSYSTEM</a:t>
            </a:r>
            <a:endParaRPr sz="4851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5" name="Google Shape;56;p13">
            <a:extLst>
              <a:ext uri="{FF2B5EF4-FFF2-40B4-BE49-F238E27FC236}">
                <a16:creationId xmlns:a16="http://schemas.microsoft.com/office/drawing/2014/main" id="{D1EFBE80-B27B-5547-8BB5-36DC201EE79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4" y="766281"/>
            <a:ext cx="1614957" cy="161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C85FA-E29E-45C0-AC58-401C8CB6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0461"/>
            <a:ext cx="10080602" cy="56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604838" y="4734358"/>
            <a:ext cx="6604661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646" kern="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BIGGEST </a:t>
            </a:r>
            <a:r>
              <a:rPr lang="en" sz="2646" kern="0" dirty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BUSINESS</a:t>
            </a:r>
            <a:endParaRPr sz="2646" kern="0" dirty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defTabSz="100803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646" kern="0" dirty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FESTIVAL</a:t>
            </a:r>
            <a:r>
              <a:rPr lang="en" sz="2646" kern="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IN THE BALTICS</a:t>
            </a:r>
            <a:endParaRPr sz="2646" kern="0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343737" y="6085625"/>
            <a:ext cx="9393370" cy="43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102" ker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FROM ZERO </a:t>
            </a:r>
            <a:r>
              <a:rPr lang="en" sz="1102" kern="0">
                <a:solidFill>
                  <a:srgbClr val="FDE3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TO HERO</a:t>
            </a:r>
            <a:endParaRPr sz="1102" kern="0">
              <a:solidFill>
                <a:srgbClr val="FDE3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48" y="1465504"/>
            <a:ext cx="937205" cy="677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944662"/>
            <a:ext cx="10080625" cy="567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9415832" y="6085543"/>
            <a:ext cx="329737" cy="43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882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pPr algn="r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sz="882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401615" y="6085543"/>
            <a:ext cx="1965523" cy="43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882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FROM ZERO TO HERO</a:t>
            </a:r>
            <a:endParaRPr sz="882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1136" y="1374977"/>
            <a:ext cx="329737" cy="47105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660190" y="1810317"/>
            <a:ext cx="6828896" cy="47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0" rIns="10079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307">
                <a:latin typeface="Montserrat Black"/>
                <a:ea typeface="Montserrat Black"/>
                <a:cs typeface="Montserrat Black"/>
                <a:sym typeface="Montserrat Black"/>
              </a:rPr>
              <a:t>PARTICIPANTS</a:t>
            </a:r>
            <a:endParaRPr sz="3307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660187" y="1592599"/>
            <a:ext cx="2674276" cy="25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0" rIns="10079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4">
                <a:latin typeface="Montserrat Black"/>
                <a:ea typeface="Montserrat Black"/>
                <a:cs typeface="Montserrat Black"/>
                <a:sym typeface="Montserrat Black"/>
              </a:rPr>
              <a:t>OVERALL</a:t>
            </a:r>
            <a:endParaRPr sz="1654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944662"/>
            <a:ext cx="10080625" cy="567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/>
        </p:nvSpPr>
        <p:spPr>
          <a:xfrm>
            <a:off x="9415832" y="6085543"/>
            <a:ext cx="329737" cy="43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882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pPr algn="r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sz="882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401615" y="6085543"/>
            <a:ext cx="1965523" cy="43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882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FROM ZERO TO HERO</a:t>
            </a:r>
            <a:endParaRPr sz="882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1136" y="1374977"/>
            <a:ext cx="329737" cy="47105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/>
        </p:nvSpPr>
        <p:spPr>
          <a:xfrm>
            <a:off x="660190" y="1810317"/>
            <a:ext cx="6828896" cy="47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0" rIns="10079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307">
                <a:latin typeface="Montserrat Black"/>
                <a:ea typeface="Montserrat Black"/>
                <a:cs typeface="Montserrat Black"/>
                <a:sym typeface="Montserrat Black"/>
              </a:rPr>
              <a:t>PARTICIPANTS</a:t>
            </a:r>
            <a:endParaRPr sz="3307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660190" y="1592587"/>
            <a:ext cx="3020219" cy="25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0" rIns="100790" bIns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4">
                <a:latin typeface="Montserrat Black"/>
                <a:ea typeface="Montserrat Black"/>
                <a:cs typeface="Montserrat Black"/>
                <a:sym typeface="Montserrat Black"/>
              </a:rPr>
              <a:t>% OF INTERNATIONAL</a:t>
            </a:r>
            <a:endParaRPr sz="1654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808" y="971525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I truly hope to see You and your friends at </a:t>
            </a:r>
            <a:r>
              <a:rPr lang="en-US" sz="4800" dirty="0" err="1">
                <a:solidFill>
                  <a:srgbClr val="FFC000"/>
                </a:solidFill>
              </a:rPr>
              <a:t>sTARTUp</a:t>
            </a:r>
            <a:r>
              <a:rPr lang="en-US" sz="4800" dirty="0">
                <a:solidFill>
                  <a:srgbClr val="FFC000"/>
                </a:solidFill>
              </a:rPr>
              <a:t> Day 2021</a:t>
            </a: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and/or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@ </a:t>
            </a:r>
            <a:r>
              <a:rPr lang="en-US" sz="4800" dirty="0" err="1">
                <a:solidFill>
                  <a:srgbClr val="FFC000"/>
                </a:solidFill>
              </a:rPr>
              <a:t>sTARTUp</a:t>
            </a:r>
            <a:r>
              <a:rPr lang="en-US" sz="4800" dirty="0">
                <a:solidFill>
                  <a:srgbClr val="FFC000"/>
                </a:solidFill>
              </a:rPr>
              <a:t> Day 2022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www.startupday.ee</a:t>
            </a:r>
          </a:p>
        </p:txBody>
      </p:sp>
    </p:spTree>
    <p:extLst>
      <p:ext uri="{BB962C8B-B14F-4D97-AF65-F5344CB8AC3E}">
        <p14:creationId xmlns:p14="http://schemas.microsoft.com/office/powerpoint/2010/main" val="426681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39274</TotalTime>
  <Words>304</Words>
  <Application>Microsoft Office PowerPoint</Application>
  <PresentationFormat>Custom</PresentationFormat>
  <Paragraphs>118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Montserrat</vt:lpstr>
      <vt:lpstr>Montserrat Black</vt:lpstr>
      <vt:lpstr>Times New Roman</vt:lpstr>
      <vt:lpstr>Office'i kujundus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Teaduspark</dc:title>
  <dc:creator>Tarmo Teder</dc:creator>
  <cp:lastModifiedBy>Donal Guerin</cp:lastModifiedBy>
  <cp:revision>113</cp:revision>
  <cp:lastPrinted>2013-10-21T14:20:12Z</cp:lastPrinted>
  <dcterms:created xsi:type="dcterms:W3CDTF">2011-04-13T08:57:46Z</dcterms:created>
  <dcterms:modified xsi:type="dcterms:W3CDTF">2022-02-07T12:01:50Z</dcterms:modified>
</cp:coreProperties>
</file>