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5416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-1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2F65-CED6-46C0-B0A4-B480531E354C}" type="datetimeFigureOut">
              <a:rPr lang="en-IE" smtClean="0"/>
              <a:pPr/>
              <a:t>17/09/2020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9025-1848-4F3E-A85F-754385C4090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2F65-CED6-46C0-B0A4-B480531E354C}" type="datetimeFigureOut">
              <a:rPr lang="en-IE" smtClean="0"/>
              <a:pPr/>
              <a:t>17/09/2020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9025-1848-4F3E-A85F-754385C4090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2F65-CED6-46C0-B0A4-B480531E354C}" type="datetimeFigureOut">
              <a:rPr lang="en-IE" smtClean="0"/>
              <a:pPr/>
              <a:t>17/09/2020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9025-1848-4F3E-A85F-754385C4090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2F65-CED6-46C0-B0A4-B480531E354C}" type="datetimeFigureOut">
              <a:rPr lang="en-IE" smtClean="0"/>
              <a:pPr/>
              <a:t>17/09/2020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9025-1848-4F3E-A85F-754385C4090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2F65-CED6-46C0-B0A4-B480531E354C}" type="datetimeFigureOut">
              <a:rPr lang="en-IE" smtClean="0"/>
              <a:pPr/>
              <a:t>17/09/2020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9025-1848-4F3E-A85F-754385C4090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2F65-CED6-46C0-B0A4-B480531E354C}" type="datetimeFigureOut">
              <a:rPr lang="en-IE" smtClean="0"/>
              <a:pPr/>
              <a:t>17/09/2020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9025-1848-4F3E-A85F-754385C4090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2F65-CED6-46C0-B0A4-B480531E354C}" type="datetimeFigureOut">
              <a:rPr lang="en-IE" smtClean="0"/>
              <a:pPr/>
              <a:t>17/09/2020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9025-1848-4F3E-A85F-754385C4090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2F65-CED6-46C0-B0A4-B480531E354C}" type="datetimeFigureOut">
              <a:rPr lang="en-IE" smtClean="0"/>
              <a:pPr/>
              <a:t>17/09/2020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9025-1848-4F3E-A85F-754385C4090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2F65-CED6-46C0-B0A4-B480531E354C}" type="datetimeFigureOut">
              <a:rPr lang="en-IE" smtClean="0"/>
              <a:pPr/>
              <a:t>17/09/2020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9025-1848-4F3E-A85F-754385C4090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2F65-CED6-46C0-B0A4-B480531E354C}" type="datetimeFigureOut">
              <a:rPr lang="en-IE" smtClean="0"/>
              <a:pPr/>
              <a:t>17/09/2020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9025-1848-4F3E-A85F-754385C4090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2F65-CED6-46C0-B0A4-B480531E354C}" type="datetimeFigureOut">
              <a:rPr lang="en-IE" smtClean="0"/>
              <a:pPr/>
              <a:t>17/09/2020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9025-1848-4F3E-A85F-754385C4090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62F65-CED6-46C0-B0A4-B480531E354C}" type="datetimeFigureOut">
              <a:rPr lang="en-IE" smtClean="0"/>
              <a:pPr/>
              <a:t>17/09/2020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09025-1848-4F3E-A85F-754385C40909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9143999" cy="11049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-26126"/>
            <a:ext cx="9144000" cy="1053465"/>
          </a:xfrm>
          <a:custGeom>
            <a:avLst/>
            <a:gdLst/>
            <a:ahLst/>
            <a:cxnLst/>
            <a:rect l="l" t="t" r="r" b="b"/>
            <a:pathLst>
              <a:path w="12192000" h="1053465">
                <a:moveTo>
                  <a:pt x="0" y="1053084"/>
                </a:moveTo>
                <a:lnTo>
                  <a:pt x="12192000" y="1053084"/>
                </a:lnTo>
                <a:lnTo>
                  <a:pt x="12192000" y="0"/>
                </a:lnTo>
                <a:lnTo>
                  <a:pt x="0" y="0"/>
                </a:lnTo>
                <a:lnTo>
                  <a:pt x="0" y="1053084"/>
                </a:lnTo>
                <a:close/>
              </a:path>
            </a:pathLst>
          </a:custGeom>
          <a:solidFill>
            <a:srgbClr val="E20512"/>
          </a:solidFill>
        </p:spPr>
        <p:txBody>
          <a:bodyPr wrap="square" lIns="0" tIns="0" rIns="0" bIns="0" rtlCol="0"/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Stove Fire Safety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object 4"/>
          <p:cNvSpPr/>
          <p:nvPr/>
        </p:nvSpPr>
        <p:spPr>
          <a:xfrm>
            <a:off x="1" y="6592531"/>
            <a:ext cx="9143999" cy="2654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603492"/>
            <a:ext cx="9144000" cy="254635"/>
          </a:xfrm>
          <a:custGeom>
            <a:avLst/>
            <a:gdLst/>
            <a:ahLst/>
            <a:cxnLst/>
            <a:rect l="l" t="t" r="r" b="b"/>
            <a:pathLst>
              <a:path w="12192000" h="254634">
                <a:moveTo>
                  <a:pt x="0" y="254508"/>
                </a:moveTo>
                <a:lnTo>
                  <a:pt x="12192000" y="254508"/>
                </a:lnTo>
                <a:lnTo>
                  <a:pt x="12192000" y="0"/>
                </a:lnTo>
                <a:lnTo>
                  <a:pt x="0" y="0"/>
                </a:lnTo>
                <a:lnTo>
                  <a:pt x="0" y="254508"/>
                </a:lnTo>
                <a:close/>
              </a:path>
            </a:pathLst>
          </a:custGeom>
          <a:solidFill>
            <a:srgbClr val="E20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90738" y="5804916"/>
            <a:ext cx="648080" cy="6446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715662" y="1916832"/>
            <a:ext cx="38116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A Fire Safety Message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05070" y="2492896"/>
            <a:ext cx="11044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From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58372" y="3140968"/>
            <a:ext cx="71418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Cork City Fire Department</a:t>
            </a:r>
          </a:p>
        </p:txBody>
      </p:sp>
      <p:pic>
        <p:nvPicPr>
          <p:cNvPr id="12" name="Picture 11" descr="C:\Users\phorgan\Desktop\Social Media\Stoves\download.jpg"/>
          <p:cNvPicPr/>
          <p:nvPr/>
        </p:nvPicPr>
        <p:blipFill>
          <a:blip r:embed="rId5" cstate="print"/>
          <a:srcRect l="23520" t="10080" r="26081" b="12641"/>
          <a:stretch>
            <a:fillRect/>
          </a:stretch>
        </p:blipFill>
        <p:spPr bwMode="auto">
          <a:xfrm>
            <a:off x="4067944" y="4077072"/>
            <a:ext cx="108012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7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5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9143999" cy="11049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-26126"/>
            <a:ext cx="9144000" cy="1053465"/>
          </a:xfrm>
          <a:custGeom>
            <a:avLst/>
            <a:gdLst/>
            <a:ahLst/>
            <a:cxnLst/>
            <a:rect l="l" t="t" r="r" b="b"/>
            <a:pathLst>
              <a:path w="12192000" h="1053465">
                <a:moveTo>
                  <a:pt x="0" y="1053084"/>
                </a:moveTo>
                <a:lnTo>
                  <a:pt x="12192000" y="1053084"/>
                </a:lnTo>
                <a:lnTo>
                  <a:pt x="12192000" y="0"/>
                </a:lnTo>
                <a:lnTo>
                  <a:pt x="0" y="0"/>
                </a:lnTo>
                <a:lnTo>
                  <a:pt x="0" y="1053084"/>
                </a:lnTo>
                <a:close/>
              </a:path>
            </a:pathLst>
          </a:custGeom>
          <a:solidFill>
            <a:srgbClr val="E20512"/>
          </a:solidFill>
        </p:spPr>
        <p:txBody>
          <a:bodyPr wrap="square" lIns="0" tIns="0" rIns="0" bIns="0" rtlCol="0"/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Stove Fire Safety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object 4"/>
          <p:cNvSpPr/>
          <p:nvPr/>
        </p:nvSpPr>
        <p:spPr>
          <a:xfrm>
            <a:off x="1" y="6592531"/>
            <a:ext cx="9143999" cy="2654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603492"/>
            <a:ext cx="9144000" cy="254635"/>
          </a:xfrm>
          <a:custGeom>
            <a:avLst/>
            <a:gdLst/>
            <a:ahLst/>
            <a:cxnLst/>
            <a:rect l="l" t="t" r="r" b="b"/>
            <a:pathLst>
              <a:path w="12192000" h="254634">
                <a:moveTo>
                  <a:pt x="0" y="254508"/>
                </a:moveTo>
                <a:lnTo>
                  <a:pt x="12192000" y="254508"/>
                </a:lnTo>
                <a:lnTo>
                  <a:pt x="12192000" y="0"/>
                </a:lnTo>
                <a:lnTo>
                  <a:pt x="0" y="0"/>
                </a:lnTo>
                <a:lnTo>
                  <a:pt x="0" y="254508"/>
                </a:lnTo>
                <a:close/>
              </a:path>
            </a:pathLst>
          </a:custGeom>
          <a:solidFill>
            <a:srgbClr val="E20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90738" y="5804916"/>
            <a:ext cx="648080" cy="6446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rcRect l="16574" t="28402" r="76432" b="36381"/>
          <a:stretch>
            <a:fillRect/>
          </a:stretch>
        </p:blipFill>
        <p:spPr bwMode="auto">
          <a:xfrm>
            <a:off x="323528" y="1412776"/>
            <a:ext cx="1783379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874938" y="1412776"/>
            <a:ext cx="34931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Tips before you buy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95736" y="1844825"/>
            <a:ext cx="640871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IE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IE" spc="50" dirty="0" smtClean="0">
                <a:ln w="11430"/>
              </a:rPr>
              <a:t>Buy </a:t>
            </a:r>
            <a:r>
              <a:rPr lang="en-IE" spc="50" dirty="0">
                <a:ln w="11430"/>
              </a:rPr>
              <a:t>your stove from a specialist</a:t>
            </a:r>
          </a:p>
          <a:p>
            <a:endParaRPr lang="en-IE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IE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IE" b="1" spc="50" baseline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IE" b="1" spc="50" baseline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IE" b="1" spc="50" baseline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95736" y="2636912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IE" spc="50" dirty="0" smtClean="0">
                <a:ln w="11430"/>
              </a:rPr>
              <a:t>When adding a new stove to your home, always have the work carried out by an accredited/competent installer.</a:t>
            </a:r>
          </a:p>
          <a:p>
            <a:endParaRPr lang="en-IE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95736" y="3645024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pc="50" dirty="0" smtClean="0">
                <a:ln w="11430"/>
              </a:rPr>
              <a:t>Gas stove fitters should be registered with RGII, and while there is no regulatory body for solid-fuel fitters, most reputable installers will be HETAS trained. </a:t>
            </a:r>
            <a:endParaRPr lang="en-IE" spc="50" dirty="0" smtClean="0">
              <a:ln w="11430"/>
            </a:endParaRPr>
          </a:p>
          <a:p>
            <a:endParaRPr lang="en-IE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95736" y="4869160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IE" spc="50" dirty="0" smtClean="0">
                <a:ln w="11430"/>
              </a:rPr>
              <a:t>All works carried out should be compliant with the Building Regulations 1997- 2019 (Technical Guidance Document Part J - Heat Producing Appliances).</a:t>
            </a:r>
          </a:p>
          <a:p>
            <a:endParaRPr lang="en-IE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80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5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9143999" cy="11049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-26126"/>
            <a:ext cx="9144000" cy="1053465"/>
          </a:xfrm>
          <a:custGeom>
            <a:avLst/>
            <a:gdLst/>
            <a:ahLst/>
            <a:cxnLst/>
            <a:rect l="l" t="t" r="r" b="b"/>
            <a:pathLst>
              <a:path w="12192000" h="1053465">
                <a:moveTo>
                  <a:pt x="0" y="1053084"/>
                </a:moveTo>
                <a:lnTo>
                  <a:pt x="12192000" y="1053084"/>
                </a:lnTo>
                <a:lnTo>
                  <a:pt x="12192000" y="0"/>
                </a:lnTo>
                <a:lnTo>
                  <a:pt x="0" y="0"/>
                </a:lnTo>
                <a:lnTo>
                  <a:pt x="0" y="1053084"/>
                </a:lnTo>
                <a:close/>
              </a:path>
            </a:pathLst>
          </a:custGeom>
          <a:solidFill>
            <a:srgbClr val="E20512"/>
          </a:solidFill>
        </p:spPr>
        <p:txBody>
          <a:bodyPr wrap="square" lIns="0" tIns="0" rIns="0" bIns="0" rtlCol="0"/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Stove Fire Safety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object 4"/>
          <p:cNvSpPr/>
          <p:nvPr/>
        </p:nvSpPr>
        <p:spPr>
          <a:xfrm>
            <a:off x="1" y="6592531"/>
            <a:ext cx="9143999" cy="2654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603492"/>
            <a:ext cx="9144000" cy="254635"/>
          </a:xfrm>
          <a:custGeom>
            <a:avLst/>
            <a:gdLst/>
            <a:ahLst/>
            <a:cxnLst/>
            <a:rect l="l" t="t" r="r" b="b"/>
            <a:pathLst>
              <a:path w="12192000" h="254634">
                <a:moveTo>
                  <a:pt x="0" y="254508"/>
                </a:moveTo>
                <a:lnTo>
                  <a:pt x="12192000" y="254508"/>
                </a:lnTo>
                <a:lnTo>
                  <a:pt x="12192000" y="0"/>
                </a:lnTo>
                <a:lnTo>
                  <a:pt x="0" y="0"/>
                </a:lnTo>
                <a:lnTo>
                  <a:pt x="0" y="254508"/>
                </a:lnTo>
                <a:close/>
              </a:path>
            </a:pathLst>
          </a:custGeom>
          <a:solidFill>
            <a:srgbClr val="E20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90738" y="5804916"/>
            <a:ext cx="648080" cy="6446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rcRect l="16574" t="28402" r="76432" b="36381"/>
          <a:stretch>
            <a:fillRect/>
          </a:stretch>
        </p:blipFill>
        <p:spPr bwMode="auto">
          <a:xfrm>
            <a:off x="323528" y="1412776"/>
            <a:ext cx="1783379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332709" y="1412776"/>
            <a:ext cx="45776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Aftermath of a Stove </a:t>
            </a:r>
            <a:r>
              <a:rPr lang="en-US" sz="28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Fire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7DD92CD-010A-4F69-9ECD-DABED22BF2B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1935996"/>
            <a:ext cx="4866972" cy="336521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20171690">
            <a:off x="1968532" y="3213159"/>
            <a:ext cx="54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smtClean="0">
                <a:solidFill>
                  <a:srgbClr val="FF0000"/>
                </a:solidFill>
              </a:rPr>
              <a:t>Don’t let your home fire be the cause of your house fire</a:t>
            </a:r>
            <a:endParaRPr lang="en-IE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10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9143999" cy="11049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-26126"/>
            <a:ext cx="9144000" cy="1053465"/>
          </a:xfrm>
          <a:custGeom>
            <a:avLst/>
            <a:gdLst/>
            <a:ahLst/>
            <a:cxnLst/>
            <a:rect l="l" t="t" r="r" b="b"/>
            <a:pathLst>
              <a:path w="12192000" h="1053465">
                <a:moveTo>
                  <a:pt x="0" y="1053084"/>
                </a:moveTo>
                <a:lnTo>
                  <a:pt x="12192000" y="1053084"/>
                </a:lnTo>
                <a:lnTo>
                  <a:pt x="12192000" y="0"/>
                </a:lnTo>
                <a:lnTo>
                  <a:pt x="0" y="0"/>
                </a:lnTo>
                <a:lnTo>
                  <a:pt x="0" y="1053084"/>
                </a:lnTo>
                <a:close/>
              </a:path>
            </a:pathLst>
          </a:custGeom>
          <a:solidFill>
            <a:srgbClr val="E20512"/>
          </a:solidFill>
        </p:spPr>
        <p:txBody>
          <a:bodyPr wrap="square" lIns="0" tIns="0" rIns="0" bIns="0" rtlCol="0"/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Stove Fire Safety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object 4"/>
          <p:cNvSpPr/>
          <p:nvPr/>
        </p:nvSpPr>
        <p:spPr>
          <a:xfrm>
            <a:off x="1" y="6592531"/>
            <a:ext cx="9143999" cy="2654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603492"/>
            <a:ext cx="9144000" cy="254635"/>
          </a:xfrm>
          <a:custGeom>
            <a:avLst/>
            <a:gdLst/>
            <a:ahLst/>
            <a:cxnLst/>
            <a:rect l="l" t="t" r="r" b="b"/>
            <a:pathLst>
              <a:path w="12192000" h="254634">
                <a:moveTo>
                  <a:pt x="0" y="254508"/>
                </a:moveTo>
                <a:lnTo>
                  <a:pt x="12192000" y="254508"/>
                </a:lnTo>
                <a:lnTo>
                  <a:pt x="12192000" y="0"/>
                </a:lnTo>
                <a:lnTo>
                  <a:pt x="0" y="0"/>
                </a:lnTo>
                <a:lnTo>
                  <a:pt x="0" y="254508"/>
                </a:lnTo>
                <a:close/>
              </a:path>
            </a:pathLst>
          </a:custGeom>
          <a:solidFill>
            <a:srgbClr val="E20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90738" y="5804916"/>
            <a:ext cx="648080" cy="6446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rcRect l="16574" t="28402" r="76432" b="36381"/>
          <a:stretch>
            <a:fillRect/>
          </a:stretch>
        </p:blipFill>
        <p:spPr bwMode="auto">
          <a:xfrm>
            <a:off x="323528" y="1412776"/>
            <a:ext cx="1783379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113177" y="1412776"/>
            <a:ext cx="30166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Installation Tips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95736" y="1988840"/>
            <a:ext cx="640871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dirty="0"/>
              <a:t>Make sure the </a:t>
            </a:r>
            <a:r>
              <a:rPr lang="en-US" dirty="0" smtClean="0"/>
              <a:t>installer </a:t>
            </a:r>
            <a:r>
              <a:rPr lang="en-US" dirty="0"/>
              <a:t>uses a flexible flue liner from top to bottom of the chimney – best practice is to back fill with vermiculite – the liner acts as a chimney within a chimney.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IE" dirty="0">
              <a:solidFill>
                <a:srgbClr val="FFFFFF"/>
              </a:solidFill>
            </a:endParaRPr>
          </a:p>
          <a:p>
            <a:endParaRPr lang="en-US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IE" baseline="0" dirty="0">
              <a:solidFill>
                <a:srgbClr val="FFFFFF"/>
              </a:solidFill>
            </a:endParaRPr>
          </a:p>
          <a:p>
            <a:endParaRPr lang="en-IE" baseline="0" dirty="0">
              <a:solidFill>
                <a:srgbClr val="FFFFFF"/>
              </a:solidFill>
            </a:endParaRPr>
          </a:p>
          <a:p>
            <a:endParaRPr lang="en-IE" baseline="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95736" y="292494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Provide a hearth at the base of the stove. </a:t>
            </a:r>
            <a:endParaRPr lang="en-IE" dirty="0"/>
          </a:p>
        </p:txBody>
      </p:sp>
      <p:sp>
        <p:nvSpPr>
          <p:cNvPr id="17" name="TextBox 16"/>
          <p:cNvSpPr txBox="1"/>
          <p:nvPr/>
        </p:nvSpPr>
        <p:spPr>
          <a:xfrm>
            <a:off x="2195736" y="3356992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Provide sufficient space from combustible materials around the stove. Timber surrounds, TVs or materials such as curtains and carpets may all present a fire hazard. </a:t>
            </a:r>
            <a:endParaRPr lang="en-IE" dirty="0"/>
          </a:p>
        </p:txBody>
      </p:sp>
      <p:sp>
        <p:nvSpPr>
          <p:cNvPr id="18" name="TextBox 17"/>
          <p:cNvSpPr txBox="1"/>
          <p:nvPr/>
        </p:nvSpPr>
        <p:spPr>
          <a:xfrm>
            <a:off x="2195736" y="4365104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Ensure sufficient ventilation is provided in the room containing the stove  (in accordance with the Building Regulations). </a:t>
            </a:r>
            <a:endParaRPr lang="en-IE" dirty="0"/>
          </a:p>
        </p:txBody>
      </p:sp>
      <p:sp>
        <p:nvSpPr>
          <p:cNvPr id="19" name="TextBox 18"/>
          <p:cNvSpPr txBox="1"/>
          <p:nvPr/>
        </p:nvSpPr>
        <p:spPr>
          <a:xfrm>
            <a:off x="2051720" y="5085184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A smoke &amp; carbon monoxide detector </a:t>
            </a:r>
          </a:p>
          <a:p>
            <a:pPr algn="ctr"/>
            <a:r>
              <a:rPr lang="en-IE" sz="2400" dirty="0" smtClean="0"/>
              <a:t>should be installed in every room </a:t>
            </a:r>
          </a:p>
          <a:p>
            <a:pPr algn="ctr"/>
            <a:r>
              <a:rPr lang="en-IE" sz="2400" dirty="0" smtClean="0"/>
              <a:t>containing a stove.</a:t>
            </a:r>
          </a:p>
          <a:p>
            <a:endParaRPr lang="en-IE" sz="2400" dirty="0" smtClean="0"/>
          </a:p>
        </p:txBody>
      </p:sp>
    </p:spTree>
  </p:cSld>
  <p:clrMapOvr>
    <a:masterClrMapping/>
  </p:clrMapOvr>
  <p:transition advClick="0" advTm="246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25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25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25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250"/>
                            </p:stCondLst>
                            <p:childTnLst>
                              <p:par>
                                <p:cTn id="41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9143999" cy="11049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-26126"/>
            <a:ext cx="9144000" cy="1053465"/>
          </a:xfrm>
          <a:custGeom>
            <a:avLst/>
            <a:gdLst/>
            <a:ahLst/>
            <a:cxnLst/>
            <a:rect l="l" t="t" r="r" b="b"/>
            <a:pathLst>
              <a:path w="12192000" h="1053465">
                <a:moveTo>
                  <a:pt x="0" y="1053084"/>
                </a:moveTo>
                <a:lnTo>
                  <a:pt x="12192000" y="1053084"/>
                </a:lnTo>
                <a:lnTo>
                  <a:pt x="12192000" y="0"/>
                </a:lnTo>
                <a:lnTo>
                  <a:pt x="0" y="0"/>
                </a:lnTo>
                <a:lnTo>
                  <a:pt x="0" y="1053084"/>
                </a:lnTo>
                <a:close/>
              </a:path>
            </a:pathLst>
          </a:custGeom>
          <a:solidFill>
            <a:srgbClr val="E20512"/>
          </a:solidFill>
        </p:spPr>
        <p:txBody>
          <a:bodyPr wrap="square" lIns="0" tIns="0" rIns="0" bIns="0" rtlCol="0"/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Stove Fire Safety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object 4"/>
          <p:cNvSpPr/>
          <p:nvPr/>
        </p:nvSpPr>
        <p:spPr>
          <a:xfrm>
            <a:off x="1" y="6592531"/>
            <a:ext cx="9143999" cy="2654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603492"/>
            <a:ext cx="9144000" cy="254635"/>
          </a:xfrm>
          <a:custGeom>
            <a:avLst/>
            <a:gdLst/>
            <a:ahLst/>
            <a:cxnLst/>
            <a:rect l="l" t="t" r="r" b="b"/>
            <a:pathLst>
              <a:path w="12192000" h="254634">
                <a:moveTo>
                  <a:pt x="0" y="254508"/>
                </a:moveTo>
                <a:lnTo>
                  <a:pt x="12192000" y="254508"/>
                </a:lnTo>
                <a:lnTo>
                  <a:pt x="12192000" y="0"/>
                </a:lnTo>
                <a:lnTo>
                  <a:pt x="0" y="0"/>
                </a:lnTo>
                <a:lnTo>
                  <a:pt x="0" y="254508"/>
                </a:lnTo>
                <a:close/>
              </a:path>
            </a:pathLst>
          </a:custGeom>
          <a:solidFill>
            <a:srgbClr val="E20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90738" y="5804916"/>
            <a:ext cx="648080" cy="6446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rcRect l="16574" t="28402" r="76432" b="36381"/>
          <a:stretch>
            <a:fillRect/>
          </a:stretch>
        </p:blipFill>
        <p:spPr bwMode="auto">
          <a:xfrm>
            <a:off x="323528" y="1412776"/>
            <a:ext cx="1783379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3641495" y="1412776"/>
            <a:ext cx="19600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Usage Tips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195736" y="1988840"/>
            <a:ext cx="6408712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IE" baseline="0" dirty="0"/>
              <a:t>Do not use flammable liquids to start a fire</a:t>
            </a:r>
          </a:p>
          <a:p>
            <a:endParaRPr lang="en-US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IE" baseline="0" dirty="0"/>
          </a:p>
          <a:p>
            <a:endParaRPr lang="en-IE" baseline="0" dirty="0"/>
          </a:p>
          <a:p>
            <a:endParaRPr lang="en-IE" baseline="0" dirty="0"/>
          </a:p>
        </p:txBody>
      </p:sp>
      <p:sp>
        <p:nvSpPr>
          <p:cNvPr id="22" name="Rectangle 21"/>
          <p:cNvSpPr/>
          <p:nvPr/>
        </p:nvSpPr>
        <p:spPr>
          <a:xfrm>
            <a:off x="2195736" y="2564904"/>
            <a:ext cx="64087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IE" baseline="0" dirty="0"/>
              <a:t>Never burn household waste</a:t>
            </a:r>
            <a:endParaRPr lang="en-US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IE" baseline="0" dirty="0"/>
          </a:p>
          <a:p>
            <a:endParaRPr lang="en-IE" baseline="0" dirty="0"/>
          </a:p>
          <a:p>
            <a:endParaRPr lang="en-IE" baseline="0" dirty="0"/>
          </a:p>
          <a:p>
            <a:endParaRPr lang="en-IE" baseline="0" dirty="0"/>
          </a:p>
          <a:p>
            <a:endParaRPr lang="en-IE" baseline="0" dirty="0"/>
          </a:p>
        </p:txBody>
      </p:sp>
      <p:sp>
        <p:nvSpPr>
          <p:cNvPr id="23" name="Rectangle 22"/>
          <p:cNvSpPr/>
          <p:nvPr/>
        </p:nvSpPr>
        <p:spPr>
          <a:xfrm>
            <a:off x="2195736" y="3140968"/>
            <a:ext cx="64087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IE" baseline="0" dirty="0"/>
              <a:t>Only use the recommended fuel for your stove</a:t>
            </a:r>
          </a:p>
          <a:p>
            <a:endParaRPr lang="en-IE" baseline="0" dirty="0"/>
          </a:p>
          <a:p>
            <a:endParaRPr lang="en-IE" baseline="0" dirty="0"/>
          </a:p>
          <a:p>
            <a:endParaRPr lang="en-IE" baseline="0" dirty="0"/>
          </a:p>
          <a:p>
            <a:endParaRPr lang="en-IE" baseline="0" dirty="0"/>
          </a:p>
          <a:p>
            <a:endParaRPr lang="en-IE" baseline="0" dirty="0"/>
          </a:p>
        </p:txBody>
      </p:sp>
      <p:sp>
        <p:nvSpPr>
          <p:cNvPr id="24" name="Rectangle 23"/>
          <p:cNvSpPr/>
          <p:nvPr/>
        </p:nvSpPr>
        <p:spPr>
          <a:xfrm>
            <a:off x="2195736" y="3645024"/>
            <a:ext cx="640871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IE" baseline="0" dirty="0"/>
              <a:t>Use a spark guide to prevent sparks from open fires falling onto the floor.</a:t>
            </a:r>
          </a:p>
          <a:p>
            <a:endParaRPr lang="en-IE" baseline="0" dirty="0"/>
          </a:p>
          <a:p>
            <a:endParaRPr lang="en-IE" baseline="0" dirty="0"/>
          </a:p>
          <a:p>
            <a:endParaRPr lang="en-IE" baseline="0" dirty="0"/>
          </a:p>
          <a:p>
            <a:endParaRPr lang="en-IE" baseline="0" dirty="0"/>
          </a:p>
          <a:p>
            <a:endParaRPr lang="en-IE" baseline="0" dirty="0"/>
          </a:p>
          <a:p>
            <a:endParaRPr lang="en-IE" baseline="0" dirty="0"/>
          </a:p>
        </p:txBody>
      </p:sp>
      <p:sp>
        <p:nvSpPr>
          <p:cNvPr id="25" name="Rectangle 24"/>
          <p:cNvSpPr/>
          <p:nvPr/>
        </p:nvSpPr>
        <p:spPr>
          <a:xfrm>
            <a:off x="2195736" y="4437112"/>
            <a:ext cx="640871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IE" dirty="0"/>
              <a:t>Don’t overload a fire and don’t leave it burning </a:t>
            </a:r>
            <a:endParaRPr lang="en-IE" dirty="0" smtClean="0"/>
          </a:p>
          <a:p>
            <a:r>
              <a:rPr lang="en-IE" dirty="0" smtClean="0"/>
              <a:t>in </a:t>
            </a:r>
            <a:r>
              <a:rPr lang="en-IE" dirty="0"/>
              <a:t>full flame when going to bed</a:t>
            </a:r>
            <a:r>
              <a:rPr lang="en-IE" dirty="0" smtClean="0"/>
              <a:t>.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 </a:t>
            </a:r>
            <a:endParaRPr lang="en-IE" baseline="0" dirty="0"/>
          </a:p>
          <a:p>
            <a:endParaRPr lang="en-IE" baseline="0" dirty="0"/>
          </a:p>
          <a:p>
            <a:endParaRPr lang="en-IE" baseline="0" dirty="0"/>
          </a:p>
          <a:p>
            <a:endParaRPr lang="en-IE" baseline="0" dirty="0"/>
          </a:p>
          <a:p>
            <a:endParaRPr lang="en-IE" baseline="0" dirty="0"/>
          </a:p>
        </p:txBody>
      </p:sp>
      <p:sp>
        <p:nvSpPr>
          <p:cNvPr id="26" name="Rectangle 25"/>
          <p:cNvSpPr/>
          <p:nvPr/>
        </p:nvSpPr>
        <p:spPr>
          <a:xfrm>
            <a:off x="1475656" y="5301208"/>
            <a:ext cx="6404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800" b="1" dirty="0" smtClean="0"/>
              <a:t>Have your flue/chimney cleaned regularly</a:t>
            </a:r>
            <a:endParaRPr lang="en-IE" sz="2800" b="1" dirty="0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4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9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4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900"/>
                            </p:stCondLst>
                            <p:childTnLst>
                              <p:par>
                                <p:cTn id="41" presetID="50" presetClass="entr" presetSubtype="0" decel="10000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400"/>
                            </p:stCondLst>
                            <p:childTnLst>
                              <p:par>
                                <p:cTn id="47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26369</TotalTime>
  <Words>295</Words>
  <Application>Microsoft Office PowerPoint</Application>
  <PresentationFormat>On-screen Show (4:3)</PresentationFormat>
  <Paragraphs>58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phorgan</dc:creator>
  <cp:lastModifiedBy>phorgan</cp:lastModifiedBy>
  <cp:revision>1882</cp:revision>
  <dcterms:created xsi:type="dcterms:W3CDTF">2020-09-03T14:44:50Z</dcterms:created>
  <dcterms:modified xsi:type="dcterms:W3CDTF">2020-10-01T12:03:03Z</dcterms:modified>
</cp:coreProperties>
</file>