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0"/>
  </p:notesMasterIdLst>
  <p:sldIdLst>
    <p:sldId id="311" r:id="rId2"/>
    <p:sldId id="299" r:id="rId3"/>
    <p:sldId id="357" r:id="rId4"/>
    <p:sldId id="371" r:id="rId5"/>
    <p:sldId id="370" r:id="rId6"/>
    <p:sldId id="369" r:id="rId7"/>
    <p:sldId id="374" r:id="rId8"/>
    <p:sldId id="367" r:id="rId9"/>
    <p:sldId id="351" r:id="rId10"/>
    <p:sldId id="352" r:id="rId11"/>
    <p:sldId id="368" r:id="rId12"/>
    <p:sldId id="372" r:id="rId13"/>
    <p:sldId id="353" r:id="rId14"/>
    <p:sldId id="256" r:id="rId15"/>
    <p:sldId id="378" r:id="rId16"/>
    <p:sldId id="379" r:id="rId17"/>
    <p:sldId id="355" r:id="rId18"/>
    <p:sldId id="380" r:id="rId19"/>
    <p:sldId id="324" r:id="rId20"/>
    <p:sldId id="381" r:id="rId21"/>
    <p:sldId id="323" r:id="rId22"/>
    <p:sldId id="365" r:id="rId23"/>
    <p:sldId id="390" r:id="rId24"/>
    <p:sldId id="382" r:id="rId25"/>
    <p:sldId id="398" r:id="rId26"/>
    <p:sldId id="316" r:id="rId27"/>
    <p:sldId id="354" r:id="rId28"/>
    <p:sldId id="313" r:id="rId29"/>
    <p:sldId id="310" r:id="rId30"/>
    <p:sldId id="361" r:id="rId31"/>
    <p:sldId id="384" r:id="rId32"/>
    <p:sldId id="317" r:id="rId33"/>
    <p:sldId id="322" r:id="rId34"/>
    <p:sldId id="386" r:id="rId35"/>
    <p:sldId id="387" r:id="rId36"/>
    <p:sldId id="385" r:id="rId37"/>
    <p:sldId id="392" r:id="rId38"/>
    <p:sldId id="383" r:id="rId39"/>
    <p:sldId id="397" r:id="rId40"/>
    <p:sldId id="399" r:id="rId41"/>
    <p:sldId id="400" r:id="rId42"/>
    <p:sldId id="401" r:id="rId43"/>
    <p:sldId id="332" r:id="rId44"/>
    <p:sldId id="359" r:id="rId45"/>
    <p:sldId id="360" r:id="rId46"/>
    <p:sldId id="364" r:id="rId47"/>
    <p:sldId id="388" r:id="rId48"/>
    <p:sldId id="389" r:id="rId49"/>
    <p:sldId id="362" r:id="rId50"/>
    <p:sldId id="396" r:id="rId51"/>
    <p:sldId id="363" r:id="rId52"/>
    <p:sldId id="394" r:id="rId53"/>
    <p:sldId id="391" r:id="rId54"/>
    <p:sldId id="348" r:id="rId55"/>
    <p:sldId id="402" r:id="rId56"/>
    <p:sldId id="321" r:id="rId57"/>
    <p:sldId id="403" r:id="rId58"/>
    <p:sldId id="326" r:id="rId59"/>
    <p:sldId id="328" r:id="rId60"/>
    <p:sldId id="330" r:id="rId61"/>
    <p:sldId id="329" r:id="rId62"/>
    <p:sldId id="331" r:id="rId63"/>
    <p:sldId id="404" r:id="rId64"/>
    <p:sldId id="405" r:id="rId65"/>
    <p:sldId id="335" r:id="rId66"/>
    <p:sldId id="336" r:id="rId67"/>
    <p:sldId id="337" r:id="rId68"/>
    <p:sldId id="347" r:id="rId69"/>
    <p:sldId id="342" r:id="rId70"/>
    <p:sldId id="344" r:id="rId71"/>
    <p:sldId id="406" r:id="rId72"/>
    <p:sldId id="407" r:id="rId73"/>
    <p:sldId id="408" r:id="rId74"/>
    <p:sldId id="409" r:id="rId75"/>
    <p:sldId id="309" r:id="rId76"/>
    <p:sldId id="346" r:id="rId77"/>
    <p:sldId id="395" r:id="rId78"/>
    <p:sldId id="349" r:id="rId79"/>
  </p:sldIdLst>
  <p:sldSz cx="10080625" cy="7559675"/>
  <p:notesSz cx="67849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 userDrawn="1">
          <p15:clr>
            <a:srgbClr val="A4A3A4"/>
          </p15:clr>
        </p15:guide>
        <p15:guide id="2" pos="19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1495" autoAdjust="0"/>
  </p:normalViewPr>
  <p:slideViewPr>
    <p:cSldViewPr>
      <p:cViewPr varScale="1">
        <p:scale>
          <a:sx n="62" d="100"/>
          <a:sy n="62" d="100"/>
        </p:scale>
        <p:origin x="1853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61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55650"/>
            <a:ext cx="4948237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8213" y="4716478"/>
            <a:ext cx="5418577" cy="445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3988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3988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1A1C584-14FD-4133-9E6B-2B0EB253190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6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80A4F1-DD9E-416F-BFD6-18CC71005D6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t-E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93098" y="754873"/>
            <a:ext cx="4795932" cy="37212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71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78213" y="4716478"/>
            <a:ext cx="5420001" cy="4459937"/>
          </a:xfrm>
          <a:noFill/>
          <a:ln/>
        </p:spPr>
        <p:txBody>
          <a:bodyPr wrap="none" anchor="ctr"/>
          <a:lstStyle/>
          <a:p>
            <a:endParaRPr lang="et-E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8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/>
          <a:lstStyle/>
          <a:p>
            <a:pPr defTabSz="473075"/>
            <a:endParaRPr lang="es-ES" altLang="en-US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 anchor="b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5C7D4C-9810-48C9-929A-95417BA6A62D}" type="slidenum">
              <a:rPr lang="sl-SI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sl-SI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52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/>
          <a:lstStyle/>
          <a:p>
            <a:pPr defTabSz="473075"/>
            <a:endParaRPr lang="es-ES" altLang="en-US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 anchor="b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5C7D4C-9810-48C9-929A-95417BA6A62D}" type="slidenum">
              <a:rPr lang="sl-SI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sl-SI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87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80A4F1-DD9E-416F-BFD6-18CC71005D6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t-E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93098" y="754873"/>
            <a:ext cx="4795932" cy="37212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71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78213" y="4716478"/>
            <a:ext cx="5420001" cy="4459937"/>
          </a:xfrm>
          <a:noFill/>
          <a:ln/>
        </p:spPr>
        <p:txBody>
          <a:bodyPr wrap="none" anchor="ctr"/>
          <a:lstStyle/>
          <a:p>
            <a:endParaRPr lang="et-E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703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19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47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551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48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292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53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432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/>
          <a:lstStyle/>
          <a:p>
            <a:pPr defTabSz="473075"/>
            <a:endParaRPr lang="es-ES" altLang="en-US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 anchor="b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5C7D4C-9810-48C9-929A-95417BA6A62D}" type="slidenum">
              <a:rPr lang="sl-SI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sl-SI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61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/>
          <a:lstStyle/>
          <a:p>
            <a:pPr defTabSz="473075"/>
            <a:endParaRPr lang="es-ES" altLang="en-US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 anchor="b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5C7D4C-9810-48C9-929A-95417BA6A62D}" type="slidenum">
              <a:rPr lang="sl-SI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sl-SI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65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6B1A-A918-45C8-8C4D-D65B925EC31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7E45-33AD-4F2B-8E8E-0C5BD5C4715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A1E4-1725-40F6-928C-93D0F413B2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itel, tekst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iagrammi kohatäide 3"/>
          <p:cNvSpPr>
            <a:spLocks noGrp="1"/>
          </p:cNvSpPr>
          <p:nvPr>
            <p:ph type="chart"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506-875F-42BE-BCD2-1B0D08622C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2D58-06D2-4EA7-A656-55AB86DDD6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BFB3-A13A-472D-B11A-B09AB8DD180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38DB-227F-499C-BF95-10D37FF11A5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9324-E086-4278-9377-F637459E96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F63C-42BF-4170-9621-F148E4B8406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A9DA-04F5-4CA8-A2F5-2E794D8DE28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7842-D4A5-405B-94B8-3CB23D6280A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BE28-A89C-4675-A4B7-55ECBC6FECB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tiitli tekstivormingu redigeerimiseks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liigenduse tekstivormingu redigeerimiseks</a:t>
            </a:r>
          </a:p>
          <a:p>
            <a:pPr lvl="1"/>
            <a:r>
              <a:rPr lang="en-GB"/>
              <a:t>Teine liigendustase</a:t>
            </a:r>
          </a:p>
          <a:p>
            <a:pPr lvl="2"/>
            <a:r>
              <a:rPr lang="en-GB"/>
              <a:t>Kolmas liigendustase</a:t>
            </a:r>
          </a:p>
          <a:p>
            <a:pPr lvl="3"/>
            <a:r>
              <a:rPr lang="en-GB"/>
              <a:t>Neljas liigendustase</a:t>
            </a:r>
          </a:p>
          <a:p>
            <a:pPr lvl="4"/>
            <a:r>
              <a:rPr lang="en-GB"/>
              <a:t>Viies liigendustase</a:t>
            </a:r>
          </a:p>
          <a:p>
            <a:pPr lvl="4"/>
            <a:r>
              <a:rPr lang="en-GB"/>
              <a:t>Kuues liigendustase</a:t>
            </a:r>
          </a:p>
          <a:p>
            <a:pPr lvl="4"/>
            <a:r>
              <a:rPr lang="en-GB"/>
              <a:t>Seitsmes liigendustase</a:t>
            </a:r>
          </a:p>
          <a:p>
            <a:pPr lvl="4"/>
            <a:r>
              <a:rPr lang="en-GB"/>
              <a:t>Kaheksas liigendustase</a:t>
            </a:r>
          </a:p>
          <a:p>
            <a:pPr lvl="4"/>
            <a:r>
              <a:rPr lang="en-GB"/>
              <a:t>Üheksas liigendustase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8A83408-FAE0-43CE-BEDB-F951ABD323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levator_pitch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403573"/>
            <a:ext cx="8784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How to be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short, precise and nice</a:t>
            </a:r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Vaido Mikheim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Tartu Science Park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475581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An </a:t>
            </a:r>
            <a:r>
              <a:rPr lang="en-US" sz="5400" b="1" dirty="0">
                <a:solidFill>
                  <a:srgbClr val="FFC000"/>
                </a:solidFill>
              </a:rPr>
              <a:t>elevator pitch </a:t>
            </a:r>
            <a:r>
              <a:rPr lang="en-US" sz="5400" dirty="0">
                <a:solidFill>
                  <a:srgbClr val="FFC000"/>
                </a:solidFill>
              </a:rPr>
              <a:t>is a short description of an idea explained in a way so that anyone can understand it quickly.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6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611485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Why do we talk?</a:t>
            </a:r>
          </a:p>
          <a:p>
            <a:pPr algn="ctr"/>
            <a:endParaRPr lang="en-US" sz="54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have to 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want to 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need to</a:t>
            </a:r>
          </a:p>
          <a:p>
            <a:pPr algn="ctr"/>
            <a:endParaRPr lang="en-US" sz="5400" b="1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In general, we want to be understood</a:t>
            </a:r>
          </a:p>
        </p:txBody>
      </p:sp>
    </p:spTree>
    <p:extLst>
      <p:ext uri="{BB962C8B-B14F-4D97-AF65-F5344CB8AC3E}">
        <p14:creationId xmlns:p14="http://schemas.microsoft.com/office/powerpoint/2010/main" val="79663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mo se Dice &quot;Search&quot;? — Kaiser K9 Scent Detection Training">
            <a:extLst>
              <a:ext uri="{FF2B5EF4-FFF2-40B4-BE49-F238E27FC236}">
                <a16:creationId xmlns:a16="http://schemas.microsoft.com/office/drawing/2014/main" id="{D799FF8D-B45F-461D-A2D7-59B067F7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4" y="1403573"/>
            <a:ext cx="88739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05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3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980D4-1B57-4C36-940A-B27F66DC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5550"/>
            <a:ext cx="8712968" cy="75441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043533"/>
            <a:ext cx="9361040" cy="463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WHO are we talking to?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WHY are we talking?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WHAT should we say?</a:t>
            </a:r>
          </a:p>
        </p:txBody>
      </p:sp>
    </p:spTree>
    <p:extLst>
      <p:ext uri="{BB962C8B-B14F-4D97-AF65-F5344CB8AC3E}">
        <p14:creationId xmlns:p14="http://schemas.microsoft.com/office/powerpoint/2010/main" val="338380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611485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The Open-3-Close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8BF87-47CB-4852-A481-72143548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196"/>
            <a:ext cx="10080625" cy="3163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00F20-E251-4D65-BA02-7C34B4C5E7C6}"/>
              </a:ext>
            </a:extLst>
          </p:cNvPr>
          <p:cNvSpPr txBox="1"/>
          <p:nvPr/>
        </p:nvSpPr>
        <p:spPr>
          <a:xfrm>
            <a:off x="2015768" y="6717357"/>
            <a:ext cx="6049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Best3minutes.com / David Beckett</a:t>
            </a:r>
          </a:p>
        </p:txBody>
      </p:sp>
    </p:spTree>
    <p:extLst>
      <p:ext uri="{BB962C8B-B14F-4D97-AF65-F5344CB8AC3E}">
        <p14:creationId xmlns:p14="http://schemas.microsoft.com/office/powerpoint/2010/main" val="378056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611485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Audience</a:t>
            </a: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How many?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What kind? 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What do they care about?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323453"/>
            <a:ext cx="856895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Audience</a:t>
            </a:r>
            <a:endParaRPr lang="en-US" sz="3200" b="1" dirty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How many – can you talk with them all?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What kind – pragmatic, conservative, doers, innovative?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What do they care about – money focused, environmental, social?</a:t>
            </a: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What might be their biggest </a:t>
            </a:r>
            <a:r>
              <a:rPr lang="en-US" sz="3600" b="1" dirty="0">
                <a:solidFill>
                  <a:srgbClr val="FF0000"/>
                </a:solidFill>
              </a:rPr>
              <a:t>objection</a:t>
            </a:r>
            <a:r>
              <a:rPr lang="en-US" sz="3600" dirty="0">
                <a:solidFill>
                  <a:srgbClr val="FFC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2353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539477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Objective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WHY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DO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YOU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CARE?</a:t>
            </a:r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75550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WHY 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B4959-8577-4A7B-8B59-5B6453B75903}"/>
              </a:ext>
            </a:extLst>
          </p:cNvPr>
          <p:cNvSpPr txBox="1"/>
          <p:nvPr/>
        </p:nvSpPr>
        <p:spPr>
          <a:xfrm>
            <a:off x="791840" y="2915741"/>
            <a:ext cx="84969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I believe you all have something to say which is worth being heard.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And understood.</a:t>
            </a:r>
          </a:p>
          <a:p>
            <a:pPr algn="ctr"/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3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899517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Objective</a:t>
            </a:r>
          </a:p>
          <a:p>
            <a:pPr algn="ctr"/>
            <a:endParaRPr lang="en-US" sz="4400" b="1" dirty="0">
              <a:solidFill>
                <a:srgbClr val="FFC000"/>
              </a:solidFill>
            </a:endParaRP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What do you want them to do?</a:t>
            </a:r>
          </a:p>
          <a:p>
            <a:pPr algn="ctr"/>
            <a:endParaRPr lang="en-US" sz="4400" b="1" dirty="0">
              <a:solidFill>
                <a:srgbClr val="FFC000"/>
              </a:solidFill>
            </a:endParaRP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Action.</a:t>
            </a:r>
          </a:p>
        </p:txBody>
      </p:sp>
    </p:spTree>
    <p:extLst>
      <p:ext uri="{BB962C8B-B14F-4D97-AF65-F5344CB8AC3E}">
        <p14:creationId xmlns:p14="http://schemas.microsoft.com/office/powerpoint/2010/main" val="344775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331565"/>
            <a:ext cx="91450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C000"/>
                </a:solidFill>
              </a:rPr>
              <a:t>CALL TO ACTION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do you want?</a:t>
            </a:r>
          </a:p>
          <a:p>
            <a:pPr algn="ctr"/>
            <a:endParaRPr lang="en-US" sz="54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How can I help You?</a:t>
            </a:r>
          </a:p>
        </p:txBody>
      </p:sp>
    </p:spTree>
    <p:extLst>
      <p:ext uri="{BB962C8B-B14F-4D97-AF65-F5344CB8AC3E}">
        <p14:creationId xmlns:p14="http://schemas.microsoft.com/office/powerpoint/2010/main" val="322863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115541"/>
            <a:ext cx="9145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1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Takeaway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is the one thing You want me to remember?</a:t>
            </a:r>
          </a:p>
        </p:txBody>
      </p:sp>
    </p:spTree>
    <p:extLst>
      <p:ext uri="{BB962C8B-B14F-4D97-AF65-F5344CB8AC3E}">
        <p14:creationId xmlns:p14="http://schemas.microsoft.com/office/powerpoint/2010/main" val="225400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9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611486"/>
            <a:ext cx="936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OBSTACLES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2D71A-A637-40B0-85D2-20731EF7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21" y="1979637"/>
            <a:ext cx="836279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9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899517"/>
            <a:ext cx="93610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you can’t control: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Time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Audience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456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27782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Time</a:t>
            </a: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At what time you will talk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How much time you have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Attention span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Q&amp;A time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3BAEF-36ED-4A34-BA3C-469A771F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44" y="428389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51445"/>
            <a:ext cx="85689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Environment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What and where is the venue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What’s the setup of the venue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Equipment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Variables*</a:t>
            </a:r>
          </a:p>
          <a:p>
            <a:endParaRPr lang="en-US" sz="3600" b="1" dirty="0">
              <a:solidFill>
                <a:srgbClr val="FFC000"/>
              </a:solidFill>
            </a:endParaRPr>
          </a:p>
          <a:p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Kujutiste tulemus päringule ice hole pitch&quot;">
            <a:extLst>
              <a:ext uri="{FF2B5EF4-FFF2-40B4-BE49-F238E27FC236}">
                <a16:creationId xmlns:a16="http://schemas.microsoft.com/office/drawing/2014/main" id="{D3A18092-AC23-4457-9DDF-F10748B0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02" y="3995862"/>
            <a:ext cx="5706056" cy="35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63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778142"/>
            <a:ext cx="93610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you can control: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Yourself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Time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Slides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78537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763613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rgbClr val="FFC000"/>
              </a:solidFill>
            </a:endParaRP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STORYTELLING</a:t>
            </a:r>
          </a:p>
        </p:txBody>
      </p:sp>
    </p:spTree>
    <p:extLst>
      <p:ext uri="{BB962C8B-B14F-4D97-AF65-F5344CB8AC3E}">
        <p14:creationId xmlns:p14="http://schemas.microsoft.com/office/powerpoint/2010/main" val="267365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547589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Present your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thesis in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15 minutes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27145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What You do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first when creating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a presentation?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7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655905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What is the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First Thing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You do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When creating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a Story?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16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46746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90D8F-3DF1-4A16-B655-94B49A1B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68" y="2204761"/>
            <a:ext cx="6080670" cy="4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0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What is the problem you solve?</a:t>
            </a:r>
          </a:p>
        </p:txBody>
      </p:sp>
    </p:spTree>
    <p:extLst>
      <p:ext uri="{BB962C8B-B14F-4D97-AF65-F5344CB8AC3E}">
        <p14:creationId xmlns:p14="http://schemas.microsoft.com/office/powerpoint/2010/main" val="712107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205164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What is the human result?</a:t>
            </a:r>
          </a:p>
        </p:txBody>
      </p:sp>
    </p:spTree>
    <p:extLst>
      <p:ext uri="{BB962C8B-B14F-4D97-AF65-F5344CB8AC3E}">
        <p14:creationId xmlns:p14="http://schemas.microsoft.com/office/powerpoint/2010/main" val="190685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323453"/>
            <a:ext cx="8568952" cy="653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solidFill>
                  <a:srgbClr val="FFC000"/>
                </a:solidFill>
              </a:rPr>
              <a:t>Lost time?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solidFill>
                  <a:srgbClr val="FFC000"/>
                </a:solidFill>
              </a:rPr>
              <a:t>More cost?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solidFill>
                  <a:srgbClr val="FFC000"/>
                </a:solidFill>
              </a:rPr>
              <a:t>Irritation?</a:t>
            </a:r>
          </a:p>
          <a:p>
            <a:pPr algn="ctr">
              <a:lnSpc>
                <a:spcPct val="150000"/>
              </a:lnSpc>
            </a:pPr>
            <a:r>
              <a:rPr lang="en-US" sz="7200" dirty="0">
                <a:solidFill>
                  <a:srgbClr val="FFC000"/>
                </a:solidFill>
              </a:rPr>
              <a:t>Bad reputation?</a:t>
            </a:r>
          </a:p>
        </p:txBody>
      </p:sp>
    </p:spTree>
    <p:extLst>
      <p:ext uri="{BB962C8B-B14F-4D97-AF65-F5344CB8AC3E}">
        <p14:creationId xmlns:p14="http://schemas.microsoft.com/office/powerpoint/2010/main" val="2121478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CREATE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RELATABLE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97552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72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23453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Elephants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limate change is creating a new job for elephants — Quartz">
            <a:extLst>
              <a:ext uri="{FF2B5EF4-FFF2-40B4-BE49-F238E27FC236}">
                <a16:creationId xmlns:a16="http://schemas.microsoft.com/office/drawing/2014/main" id="{BF4DA534-DDB8-403C-AA8F-29FA99E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979637"/>
            <a:ext cx="8576064" cy="48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7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403573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CREDIBILITY</a:t>
            </a:r>
          </a:p>
          <a:p>
            <a:pPr algn="ctr"/>
            <a:r>
              <a:rPr lang="en-US" sz="6000" i="1" dirty="0">
                <a:solidFill>
                  <a:srgbClr val="FFC000"/>
                </a:solidFill>
              </a:rPr>
              <a:t>aka</a:t>
            </a:r>
            <a:endParaRPr lang="en-US" sz="8000" i="1" dirty="0">
              <a:solidFill>
                <a:srgbClr val="FFC000"/>
              </a:solidFill>
            </a:endParaRPr>
          </a:p>
          <a:p>
            <a:pPr algn="ctr"/>
            <a:r>
              <a:rPr lang="en-US" sz="7200" b="1" dirty="0">
                <a:solidFill>
                  <a:srgbClr val="FFC000"/>
                </a:solidFill>
              </a:rPr>
              <a:t>Why should I trust You?</a:t>
            </a:r>
          </a:p>
        </p:txBody>
      </p:sp>
    </p:spTree>
    <p:extLst>
      <p:ext uri="{BB962C8B-B14F-4D97-AF65-F5344CB8AC3E}">
        <p14:creationId xmlns:p14="http://schemas.microsoft.com/office/powerpoint/2010/main" val="234573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187549"/>
            <a:ext cx="9217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Introduce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article/paper/topic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in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206847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259557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First 20* seconds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buys attention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* </a:t>
            </a:r>
            <a:r>
              <a:rPr lang="en-US" sz="3200" b="1" dirty="0">
                <a:solidFill>
                  <a:srgbClr val="FFC000"/>
                </a:solidFill>
              </a:rPr>
              <a:t>Paul Hellman “You’ve got 8 seconds”</a:t>
            </a:r>
          </a:p>
        </p:txBody>
      </p:sp>
    </p:spTree>
    <p:extLst>
      <p:ext uri="{BB962C8B-B14F-4D97-AF65-F5344CB8AC3E}">
        <p14:creationId xmlns:p14="http://schemas.microsoft.com/office/powerpoint/2010/main" val="2358293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194514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Is this person professional?</a:t>
            </a:r>
          </a:p>
          <a:p>
            <a:pPr algn="ctr"/>
            <a:endParaRPr lang="en-US" sz="6600" b="1" dirty="0">
              <a:solidFill>
                <a:srgbClr val="FFC000"/>
              </a:solidFill>
            </a:endParaRP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Do I need/want to know more?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194514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Quantify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and/or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Validate </a:t>
            </a:r>
          </a:p>
          <a:p>
            <a:pPr algn="ctr"/>
            <a:endParaRPr lang="en-US" sz="6600" b="1" dirty="0">
              <a:solidFill>
                <a:srgbClr val="FFC000"/>
              </a:solidFill>
            </a:endParaRP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The Problem</a:t>
            </a:r>
          </a:p>
          <a:p>
            <a:pPr algn="ctr"/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056" y="210239"/>
            <a:ext cx="4824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VALIDATE</a:t>
            </a:r>
            <a:endParaRPr lang="en-US" sz="8000" b="1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EA790-2A22-4CC6-BEBD-92CBDF68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6" y="1346062"/>
            <a:ext cx="8907049" cy="61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1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FED16-8A73-4F20-A185-3F0C7E14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7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403573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CREDIBILITY</a:t>
            </a:r>
          </a:p>
          <a:p>
            <a:pPr algn="ctr"/>
            <a:r>
              <a:rPr lang="en-US" sz="6000" i="1" dirty="0">
                <a:solidFill>
                  <a:srgbClr val="FFC000"/>
                </a:solidFill>
              </a:rPr>
              <a:t>aka</a:t>
            </a:r>
            <a:endParaRPr lang="en-US" sz="8000" i="1" dirty="0">
              <a:solidFill>
                <a:srgbClr val="FFC000"/>
              </a:solidFill>
            </a:endParaRPr>
          </a:p>
          <a:p>
            <a:pPr algn="ctr"/>
            <a:r>
              <a:rPr lang="en-US" sz="7200" b="1" dirty="0">
                <a:solidFill>
                  <a:srgbClr val="FFC000"/>
                </a:solidFill>
              </a:rPr>
              <a:t>Make Me believe You can do it</a:t>
            </a:r>
          </a:p>
        </p:txBody>
      </p:sp>
    </p:spTree>
    <p:extLst>
      <p:ext uri="{BB962C8B-B14F-4D97-AF65-F5344CB8AC3E}">
        <p14:creationId xmlns:p14="http://schemas.microsoft.com/office/powerpoint/2010/main" val="488393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1086792"/>
            <a:ext cx="85689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Show*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dirty="0">
                <a:solidFill>
                  <a:srgbClr val="FFC000"/>
                </a:solidFill>
              </a:rPr>
              <a:t>the</a:t>
            </a:r>
            <a:r>
              <a:rPr lang="en-US" sz="7200" b="1" dirty="0">
                <a:solidFill>
                  <a:srgbClr val="FFC000"/>
                </a:solidFill>
              </a:rPr>
              <a:t> roadmap</a:t>
            </a:r>
          </a:p>
          <a:p>
            <a:pPr algn="ctr"/>
            <a:r>
              <a:rPr lang="en-US" sz="7200" dirty="0">
                <a:solidFill>
                  <a:srgbClr val="FFC000"/>
                </a:solidFill>
              </a:rPr>
              <a:t>aka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</a:rPr>
              <a:t>How </a:t>
            </a:r>
            <a:r>
              <a:rPr lang="en-US" sz="6600" dirty="0">
                <a:solidFill>
                  <a:srgbClr val="FFC000"/>
                </a:solidFill>
              </a:rPr>
              <a:t>are</a:t>
            </a:r>
            <a:r>
              <a:rPr lang="en-US" sz="6600" b="1" dirty="0">
                <a:solidFill>
                  <a:srgbClr val="FFC000"/>
                </a:solidFill>
              </a:rPr>
              <a:t> You going </a:t>
            </a:r>
            <a:r>
              <a:rPr lang="en-US" sz="6600" dirty="0">
                <a:solidFill>
                  <a:srgbClr val="FFC000"/>
                </a:solidFill>
              </a:rPr>
              <a:t>to get </a:t>
            </a:r>
            <a:r>
              <a:rPr lang="en-US" sz="6600" b="1" dirty="0">
                <a:solidFill>
                  <a:srgbClr val="FFC000"/>
                </a:solidFill>
              </a:rPr>
              <a:t>There</a:t>
            </a:r>
          </a:p>
          <a:p>
            <a:pPr algn="ctr"/>
            <a:endParaRPr lang="en-US" sz="6600" b="1" dirty="0">
              <a:solidFill>
                <a:srgbClr val="FFC000"/>
              </a:solidFill>
            </a:endParaRPr>
          </a:p>
          <a:p>
            <a:pPr algn="ctr"/>
            <a:endParaRPr lang="en-US" sz="2400" b="1" dirty="0">
              <a:solidFill>
                <a:srgbClr val="FFC000"/>
              </a:solidFill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* You can visualize it in my mind</a:t>
            </a:r>
          </a:p>
        </p:txBody>
      </p:sp>
    </p:spTree>
    <p:extLst>
      <p:ext uri="{BB962C8B-B14F-4D97-AF65-F5344CB8AC3E}">
        <p14:creationId xmlns:p14="http://schemas.microsoft.com/office/powerpoint/2010/main" val="3514801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732849"/>
            <a:ext cx="914501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C000"/>
                </a:solidFill>
              </a:rPr>
              <a:t>CALL TO ACTION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do you want?</a:t>
            </a:r>
          </a:p>
          <a:p>
            <a:pPr algn="ctr"/>
            <a:endParaRPr lang="en-US" sz="54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do you need?</a:t>
            </a:r>
          </a:p>
          <a:p>
            <a:pPr algn="ctr"/>
            <a:endParaRPr lang="en-US" sz="54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How can I help You?</a:t>
            </a:r>
          </a:p>
        </p:txBody>
      </p:sp>
    </p:spTree>
    <p:extLst>
      <p:ext uri="{BB962C8B-B14F-4D97-AF65-F5344CB8AC3E}">
        <p14:creationId xmlns:p14="http://schemas.microsoft.com/office/powerpoint/2010/main" val="2271835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23453"/>
            <a:ext cx="9145016" cy="677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CALL TO ACTION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C000"/>
                </a:solidFill>
              </a:rPr>
              <a:t>Money?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C000"/>
                </a:solidFill>
              </a:rPr>
              <a:t>Advice?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C000"/>
                </a:solidFill>
              </a:rPr>
              <a:t>Introductions?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C000"/>
                </a:solidFill>
              </a:rPr>
              <a:t>Follow-up meeting?</a:t>
            </a:r>
          </a:p>
        </p:txBody>
      </p:sp>
    </p:spTree>
    <p:extLst>
      <p:ext uri="{BB962C8B-B14F-4D97-AF65-F5344CB8AC3E}">
        <p14:creationId xmlns:p14="http://schemas.microsoft.com/office/powerpoint/2010/main" val="170560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LESS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IS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6142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547589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Make yourself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convincing in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30 seconds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9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683493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LESS IS MORE</a:t>
            </a: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r>
              <a:rPr lang="en-US" sz="6000" b="1" dirty="0">
                <a:solidFill>
                  <a:srgbClr val="FFC000"/>
                </a:solidFill>
              </a:rPr>
              <a:t>How many words per minute?</a:t>
            </a: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r>
              <a:rPr lang="en-US" sz="6000" b="1" dirty="0">
                <a:solidFill>
                  <a:srgbClr val="FFC000"/>
                </a:solidFill>
              </a:rPr>
              <a:t>130-140 words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=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</a:rPr>
              <a:t>9 sentences</a:t>
            </a:r>
          </a:p>
        </p:txBody>
      </p:sp>
    </p:spTree>
    <p:extLst>
      <p:ext uri="{BB962C8B-B14F-4D97-AF65-F5344CB8AC3E}">
        <p14:creationId xmlns:p14="http://schemas.microsoft.com/office/powerpoint/2010/main" val="1719472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Don’t overspend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on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technicalities</a:t>
            </a:r>
          </a:p>
        </p:txBody>
      </p:sp>
    </p:spTree>
    <p:extLst>
      <p:ext uri="{BB962C8B-B14F-4D97-AF65-F5344CB8AC3E}">
        <p14:creationId xmlns:p14="http://schemas.microsoft.com/office/powerpoint/2010/main" val="3278866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864" y="127145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Don’t. Overspend.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On.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Technicalities.</a:t>
            </a:r>
          </a:p>
        </p:txBody>
      </p:sp>
    </p:spTree>
    <p:extLst>
      <p:ext uri="{BB962C8B-B14F-4D97-AF65-F5344CB8AC3E}">
        <p14:creationId xmlns:p14="http://schemas.microsoft.com/office/powerpoint/2010/main" val="1711686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115541"/>
            <a:ext cx="9145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1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Takeaway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5400" b="1" dirty="0">
                <a:solidFill>
                  <a:srgbClr val="FFC000"/>
                </a:solidFill>
              </a:rPr>
              <a:t>What is the one thing You want me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386722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848" y="323453"/>
            <a:ext cx="813690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SUMMARY</a:t>
            </a:r>
            <a:endParaRPr lang="en-US" sz="8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Human problem / solution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Call to Action 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Less is more</a:t>
            </a:r>
          </a:p>
          <a:p>
            <a:pPr algn="ctr"/>
            <a:endParaRPr lang="en-US" sz="4800" dirty="0">
              <a:solidFill>
                <a:srgbClr val="FFC000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Why You</a:t>
            </a:r>
          </a:p>
        </p:txBody>
      </p:sp>
    </p:spTree>
    <p:extLst>
      <p:ext uri="{BB962C8B-B14F-4D97-AF65-F5344CB8AC3E}">
        <p14:creationId xmlns:p14="http://schemas.microsoft.com/office/powerpoint/2010/main" val="926526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82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nguage Learning Tips and Tricks - Wafid Arabic Institute">
            <a:extLst>
              <a:ext uri="{FF2B5EF4-FFF2-40B4-BE49-F238E27FC236}">
                <a16:creationId xmlns:a16="http://schemas.microsoft.com/office/drawing/2014/main" id="{7D6049C9-86D6-4972-938E-3387B382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9" y="1331565"/>
            <a:ext cx="9148125" cy="5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15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755501"/>
            <a:ext cx="82809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Lusitana-Bold"/>
              </a:rPr>
              <a:t>PRACTICE</a:t>
            </a:r>
          </a:p>
          <a:p>
            <a:pPr algn="ctr"/>
            <a:r>
              <a:rPr lang="en-US" sz="6000" b="1" dirty="0">
                <a:solidFill>
                  <a:srgbClr val="FFC000"/>
                </a:solidFill>
                <a:latin typeface="Lusitana-Bold"/>
              </a:rPr>
              <a:t>PRACTICE</a:t>
            </a:r>
          </a:p>
          <a:p>
            <a:pPr algn="ctr"/>
            <a:r>
              <a:rPr lang="en-US" sz="7200" b="1" dirty="0">
                <a:solidFill>
                  <a:srgbClr val="FFC000"/>
                </a:solidFill>
                <a:latin typeface="Lusitana-Bold"/>
              </a:rPr>
              <a:t>PRACTICE</a:t>
            </a:r>
          </a:p>
          <a:p>
            <a:pPr algn="ctr"/>
            <a:r>
              <a:rPr lang="en-US" sz="8800" b="1" dirty="0">
                <a:solidFill>
                  <a:srgbClr val="FFC000"/>
                </a:solidFill>
                <a:latin typeface="Lusitana-Bold"/>
              </a:rPr>
              <a:t>PRACTICE</a:t>
            </a:r>
          </a:p>
          <a:p>
            <a:pPr algn="ctr"/>
            <a:r>
              <a:rPr lang="en-US" sz="9600" b="1" dirty="0">
                <a:solidFill>
                  <a:srgbClr val="FFC000"/>
                </a:solidFill>
                <a:latin typeface="Lusitana-Bold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844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691605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SLOOOW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DOWN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  <a:p>
            <a:pPr algn="ctr"/>
            <a:r>
              <a:rPr lang="en-US" sz="4800" b="1" dirty="0">
                <a:solidFill>
                  <a:srgbClr val="FFC000"/>
                </a:solidFill>
              </a:rPr>
              <a:t>really, slow down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00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313176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BE ON TIME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547589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Describe yourself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in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three words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1691605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LISTEN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the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09723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95461"/>
            <a:ext cx="85689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</a:rPr>
              <a:t>FEEDBACK</a:t>
            </a:r>
          </a:p>
          <a:p>
            <a:pPr algn="ctr"/>
            <a:endParaRPr lang="en-US" sz="4400" b="1" dirty="0">
              <a:solidFill>
                <a:srgbClr val="FFC000"/>
              </a:solidFill>
            </a:endParaRP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Which ONE thing stood out?</a:t>
            </a:r>
          </a:p>
          <a:p>
            <a:pPr algn="ctr"/>
            <a:endParaRPr lang="en-US" sz="4400" b="1" dirty="0">
              <a:solidFill>
                <a:srgbClr val="FFC000"/>
              </a:solidFill>
            </a:endParaRP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Which ONE thing did you NOT understand?</a:t>
            </a:r>
          </a:p>
          <a:p>
            <a:pPr algn="ctr"/>
            <a:endParaRPr lang="en-US" sz="4400" b="1" dirty="0">
              <a:solidFill>
                <a:srgbClr val="FFC000"/>
              </a:solidFill>
            </a:endParaRP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One FRIENDLY piece of advice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548556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41168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DO YOUR HOMEWORK</a:t>
            </a:r>
          </a:p>
        </p:txBody>
      </p:sp>
    </p:spTree>
    <p:extLst>
      <p:ext uri="{BB962C8B-B14F-4D97-AF65-F5344CB8AC3E}">
        <p14:creationId xmlns:p14="http://schemas.microsoft.com/office/powerpoint/2010/main" val="32959682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79437"/>
            <a:ext cx="914501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Summarize</a:t>
            </a:r>
            <a:endParaRPr lang="en-US" sz="8000" b="1" dirty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What you’ve seen is…</a:t>
            </a:r>
          </a:p>
          <a:p>
            <a:pPr algn="ctr"/>
            <a:r>
              <a:rPr lang="en-US" sz="4800" dirty="0">
                <a:solidFill>
                  <a:schemeClr val="accent1"/>
                </a:solidFill>
              </a:rPr>
              <a:t>One sentence summary.</a:t>
            </a: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What we ask you to do is…</a:t>
            </a:r>
          </a:p>
          <a:p>
            <a:pPr algn="ctr"/>
            <a:r>
              <a:rPr lang="en-US" sz="4800" dirty="0">
                <a:solidFill>
                  <a:schemeClr val="accent1"/>
                </a:solidFill>
              </a:rPr>
              <a:t>Remind the call to action</a:t>
            </a:r>
          </a:p>
          <a:p>
            <a:pPr algn="ctr"/>
            <a:endParaRPr lang="en-US" sz="4800" dirty="0">
              <a:solidFill>
                <a:schemeClr val="accent1"/>
              </a:solidFill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I believe this matters because…</a:t>
            </a:r>
          </a:p>
        </p:txBody>
      </p:sp>
    </p:spTree>
    <p:extLst>
      <p:ext uri="{BB962C8B-B14F-4D97-AF65-F5344CB8AC3E}">
        <p14:creationId xmlns:p14="http://schemas.microsoft.com/office/powerpoint/2010/main" val="625140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115541"/>
            <a:ext cx="91450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</a:rPr>
              <a:t>Summarize</a:t>
            </a:r>
            <a:endParaRPr lang="en-US" sz="8000" b="1" dirty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endParaRPr lang="en-US" sz="32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Thank You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=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I’m done, you can clap now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40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840" y="2699717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SLIDES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13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755501"/>
            <a:ext cx="92170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Lusitana-Bold"/>
              </a:rPr>
              <a:t>BAD SLIDE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This is a BAD slide. This is a BAD slide. This is a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BAD slide. This is a BAD slide. This is a BAD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slide. This is a BAD slide. This is a BAD slide. This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is a BAD slide. This is a BAD slide. This is a BAD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slide. This is a BAD slide. This is a BAD slide. This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is a BAD slide. This is a BAD slide. This is a BAD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slide. This is a BAD slide. This is a BAD slide. This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is a BAD slide. This is a BAD slide. This is a BAD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slide. This is a BAD slide. This is a BAD slide. This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is a BAD slide. This is a BAD slide. This is a BAD</a:t>
            </a:r>
          </a:p>
          <a:p>
            <a:r>
              <a:rPr lang="en-US" sz="2800" dirty="0">
                <a:solidFill>
                  <a:srgbClr val="FFC000"/>
                </a:solidFill>
                <a:latin typeface="Lusitana"/>
              </a:rPr>
              <a:t>slide. This is a BAD slide. This is a BAD slide.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982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323453"/>
            <a:ext cx="81369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BAD SLIDE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</a:p>
          <a:p>
            <a:r>
              <a:rPr lang="en-US" sz="4400" i="1" dirty="0">
                <a:solidFill>
                  <a:srgbClr val="FFC000"/>
                </a:solidFill>
              </a:rPr>
              <a:t>● </a:t>
            </a:r>
            <a:r>
              <a:rPr lang="en-US" sz="4400" dirty="0">
                <a:solidFill>
                  <a:srgbClr val="FFC000"/>
                </a:solidFill>
              </a:rPr>
              <a:t>This is a BAD slide.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8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848" y="2483693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BODY / FACE LANGUAGE</a:t>
            </a:r>
            <a:endParaRPr lang="en-US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64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5 Marcador de pie de página"/>
          <p:cNvSpPr txBox="1">
            <a:spLocks noGrp="1"/>
          </p:cNvSpPr>
          <p:nvPr/>
        </p:nvSpPr>
        <p:spPr bwMode="auto">
          <a:xfrm>
            <a:off x="3285138" y="7006699"/>
            <a:ext cx="3818336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23">
              <a:solidFill>
                <a:srgbClr val="89898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268" name="Picture 4" descr="http://www.keepcalmandposters.com/posters/5192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0"/>
            <a:ext cx="5669756" cy="75596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5497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39546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WHY 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B4959-8577-4A7B-8B59-5B6453B75903}"/>
              </a:ext>
            </a:extLst>
          </p:cNvPr>
          <p:cNvSpPr txBox="1"/>
          <p:nvPr/>
        </p:nvSpPr>
        <p:spPr>
          <a:xfrm>
            <a:off x="935856" y="2123653"/>
            <a:ext cx="84969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>
              <a:solidFill>
                <a:srgbClr val="FFC000"/>
              </a:solidFill>
            </a:endParaRP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Tartu Science Park startup advisor since 2010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Event moderator &amp; speaker since 2012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Mentor for startups &amp; student teams since 2015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Guest lecturer here and there since 2016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sTARTUp</a:t>
            </a:r>
            <a:r>
              <a:rPr lang="en-US" sz="2800" b="1" dirty="0">
                <a:solidFill>
                  <a:srgbClr val="FFC000"/>
                </a:solidFill>
              </a:rPr>
              <a:t> Day Pitching Stage manager 2018-2021</a:t>
            </a:r>
          </a:p>
          <a:p>
            <a:pPr algn="ctr"/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77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5 Marcador de pie de página"/>
          <p:cNvSpPr txBox="1">
            <a:spLocks noGrp="1"/>
          </p:cNvSpPr>
          <p:nvPr/>
        </p:nvSpPr>
        <p:spPr bwMode="auto">
          <a:xfrm>
            <a:off x="3285138" y="7006699"/>
            <a:ext cx="3818336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23">
              <a:solidFill>
                <a:srgbClr val="89898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338" name="Picture 2" descr="http://img.archiexpo.com/images_ae/photo-g/solid-parquet-floor-tile-55657-1779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75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919" y="2613427"/>
            <a:ext cx="7056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DONT LOOK AT THE FLOOR</a:t>
            </a:r>
          </a:p>
        </p:txBody>
      </p:sp>
    </p:spTree>
    <p:extLst>
      <p:ext uri="{BB962C8B-B14F-4D97-AF65-F5344CB8AC3E}">
        <p14:creationId xmlns:p14="http://schemas.microsoft.com/office/powerpoint/2010/main" val="4104672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467469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Online age</a:t>
            </a:r>
          </a:p>
          <a:p>
            <a:pPr algn="ctr"/>
            <a:endParaRPr lang="en-US" sz="60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Video on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=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Smiles &amp; laughter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Gestures &amp; nods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Facial expression</a:t>
            </a:r>
          </a:p>
        </p:txBody>
      </p:sp>
    </p:spTree>
    <p:extLst>
      <p:ext uri="{BB962C8B-B14F-4D97-AF65-F5344CB8AC3E}">
        <p14:creationId xmlns:p14="http://schemas.microsoft.com/office/powerpoint/2010/main" val="21551757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46746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Online age</a:t>
            </a:r>
          </a:p>
          <a:p>
            <a:pPr algn="ctr"/>
            <a:endParaRPr lang="en-US" sz="60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Camera position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=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Avoid looking down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Try to look at the camera</a:t>
            </a:r>
          </a:p>
        </p:txBody>
      </p:sp>
    </p:spTree>
    <p:extLst>
      <p:ext uri="{BB962C8B-B14F-4D97-AF65-F5344CB8AC3E}">
        <p14:creationId xmlns:p14="http://schemas.microsoft.com/office/powerpoint/2010/main" val="4159441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46746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Online age</a:t>
            </a:r>
          </a:p>
          <a:p>
            <a:pPr algn="ctr"/>
            <a:endParaRPr lang="en-US" sz="60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Background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=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What kind of message you want to deliver</a:t>
            </a:r>
          </a:p>
        </p:txBody>
      </p:sp>
    </p:spTree>
    <p:extLst>
      <p:ext uri="{BB962C8B-B14F-4D97-AF65-F5344CB8AC3E}">
        <p14:creationId xmlns:p14="http://schemas.microsoft.com/office/powerpoint/2010/main" val="14575814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732849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Online age</a:t>
            </a:r>
          </a:p>
          <a:p>
            <a:pPr algn="ctr"/>
            <a:endParaRPr lang="en-US" sz="6000" b="1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Avoid backlight</a:t>
            </a: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Use clicker</a:t>
            </a:r>
          </a:p>
          <a:p>
            <a:pPr algn="ctr"/>
            <a:endParaRPr lang="en-US" sz="5400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Your voice is powerful tool</a:t>
            </a:r>
          </a:p>
        </p:txBody>
      </p:sp>
    </p:spTree>
    <p:extLst>
      <p:ext uri="{BB962C8B-B14F-4D97-AF65-F5344CB8AC3E}">
        <p14:creationId xmlns:p14="http://schemas.microsoft.com/office/powerpoint/2010/main" val="8919993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5 Marcador de pie de página"/>
          <p:cNvSpPr txBox="1">
            <a:spLocks noGrp="1"/>
          </p:cNvSpPr>
          <p:nvPr/>
        </p:nvSpPr>
        <p:spPr bwMode="auto">
          <a:xfrm>
            <a:off x="359792" y="897719"/>
            <a:ext cx="43204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PITCH CANVAS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SLIDESHARE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TED TALKS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GOOGLE</a:t>
            </a:r>
          </a:p>
        </p:txBody>
      </p:sp>
      <p:pic>
        <p:nvPicPr>
          <p:cNvPr id="1026" name="Picture 2" descr="http://investment-ready.org/wp-content/uploads/2014/11/pitch-canvas-701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93" y="179437"/>
            <a:ext cx="4680520" cy="68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77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62" y="-1"/>
            <a:ext cx="1039805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5 Marcador de pie de página"/>
          <p:cNvSpPr txBox="1">
            <a:spLocks noGrp="1"/>
          </p:cNvSpPr>
          <p:nvPr/>
        </p:nvSpPr>
        <p:spPr bwMode="auto">
          <a:xfrm>
            <a:off x="3285138" y="7006699"/>
            <a:ext cx="3818336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23">
              <a:solidFill>
                <a:srgbClr val="89898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7981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Questions?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93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840" y="1907629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THANK YOU</a:t>
            </a:r>
          </a:p>
          <a:p>
            <a:pPr algn="ctr"/>
            <a:endParaRPr lang="en-US" sz="24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*bonus advice: get some sleep</a:t>
            </a:r>
          </a:p>
          <a:p>
            <a:pPr algn="ctr"/>
            <a:endParaRPr lang="en-US" sz="8000" b="1" dirty="0">
              <a:solidFill>
                <a:srgbClr val="FFC000"/>
              </a:solidFill>
            </a:endParaRP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vaido@sciencepark.ee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2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39546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WHY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B4959-8577-4A7B-8B59-5B6453B75903}"/>
              </a:ext>
            </a:extLst>
          </p:cNvPr>
          <p:cNvSpPr txBox="1"/>
          <p:nvPr/>
        </p:nvSpPr>
        <p:spPr>
          <a:xfrm>
            <a:off x="961432" y="2555701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Because You have to?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Because You want to?</a:t>
            </a:r>
          </a:p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Because You need to?</a:t>
            </a:r>
          </a:p>
          <a:p>
            <a:pPr algn="ctr"/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7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7849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An </a:t>
            </a:r>
            <a:r>
              <a:rPr lang="en-US" sz="4800" b="1" dirty="0">
                <a:solidFill>
                  <a:srgbClr val="FFC000"/>
                </a:solidFill>
              </a:rPr>
              <a:t>elevator pitch</a:t>
            </a:r>
            <a:r>
              <a:rPr lang="en-US" sz="4800" dirty="0">
                <a:solidFill>
                  <a:srgbClr val="FFC000"/>
                </a:solidFill>
              </a:rPr>
              <a:t>, </a:t>
            </a:r>
            <a:r>
              <a:rPr lang="en-US" sz="4800" b="1" dirty="0">
                <a:solidFill>
                  <a:srgbClr val="FFC000"/>
                </a:solidFill>
              </a:rPr>
              <a:t>elevator speech</a:t>
            </a:r>
            <a:r>
              <a:rPr lang="en-US" sz="4800" dirty="0">
                <a:solidFill>
                  <a:srgbClr val="FFC000"/>
                </a:solidFill>
              </a:rPr>
              <a:t>, or </a:t>
            </a:r>
            <a:r>
              <a:rPr lang="en-US" sz="4800" b="1" dirty="0">
                <a:solidFill>
                  <a:srgbClr val="FFC000"/>
                </a:solidFill>
              </a:rPr>
              <a:t>elevator statement</a:t>
            </a:r>
            <a:r>
              <a:rPr lang="en-US" sz="4800" dirty="0">
                <a:solidFill>
                  <a:srgbClr val="FFC000"/>
                </a:solidFill>
              </a:rPr>
              <a:t> is a short description of an idea, product or company that explains the concept in a way such that any listener can understand it in a short period of time.</a:t>
            </a:r>
          </a:p>
          <a:p>
            <a:pPr algn="ctr"/>
            <a:endParaRPr lang="en-US" sz="2800" dirty="0">
              <a:hlinkClick r:id="rId2"/>
            </a:endParaRPr>
          </a:p>
          <a:p>
            <a:pPr algn="ctr"/>
            <a:r>
              <a:rPr lang="en-US" sz="2800" dirty="0">
                <a:hlinkClick r:id="rId2"/>
              </a:rPr>
              <a:t>https://en.wikipedia.org/wiki/Elevator_pitch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8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39235</TotalTime>
  <Words>1012</Words>
  <Application>Microsoft Office PowerPoint</Application>
  <PresentationFormat>Custom</PresentationFormat>
  <Paragraphs>327</Paragraphs>
  <Slides>78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Calibri</vt:lpstr>
      <vt:lpstr>Lusitana</vt:lpstr>
      <vt:lpstr>Lusitana-Bold</vt:lpstr>
      <vt:lpstr>Times New Roman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Teaduspark</dc:title>
  <dc:creator>Tarmo Teder</dc:creator>
  <cp:lastModifiedBy>Donal Guerin</cp:lastModifiedBy>
  <cp:revision>112</cp:revision>
  <cp:lastPrinted>2013-10-21T14:20:12Z</cp:lastPrinted>
  <dcterms:created xsi:type="dcterms:W3CDTF">2011-04-13T08:57:46Z</dcterms:created>
  <dcterms:modified xsi:type="dcterms:W3CDTF">2022-02-07T12:03:54Z</dcterms:modified>
</cp:coreProperties>
</file>