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669088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DRzwoO+k6KGvRfCk9F1s2Yevp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NULL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250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250" y="0"/>
            <a:ext cx="2889250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" name="Google Shape;27;p1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1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10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0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7" name="Google Shape;97;p11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1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" name="Google Shape;34;p2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35" name="Google Shape;35;p2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" name="Google Shape;41;p3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2" name="Google Shape;42;p3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4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9" name="Google Shape;49;p4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5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5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6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/>
          </a:p>
        </p:txBody>
      </p:sp>
      <p:sp>
        <p:nvSpPr>
          <p:cNvPr id="63" name="Google Shape;63;p6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7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7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8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8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9:notes"/>
          <p:cNvSpPr txBox="1"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9:notes"/>
          <p:cNvSpPr txBox="1">
            <a:spLocks noGrp="1"/>
          </p:cNvSpPr>
          <p:nvPr>
            <p:ph type="sldNum" idx="12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altLang="et-EE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3"/>
          <p:cNvSpPr txBox="1"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ubTitle" idx="1"/>
          </p:nvPr>
        </p:nvSpPr>
        <p:spPr>
          <a:xfrm>
            <a:off x="835025" y="44132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3538736" cy="4061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body" idx="2"/>
          </p:nvPr>
        </p:nvSpPr>
        <p:spPr>
          <a:xfrm>
            <a:off x="4212360" y="1600201"/>
            <a:ext cx="3600000" cy="4061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"/>
          <p:cNvSpPr txBox="1">
            <a:spLocks noGrp="1"/>
          </p:cNvSpPr>
          <p:nvPr>
            <p:ph type="ctrTitle"/>
          </p:nvPr>
        </p:nvSpPr>
        <p:spPr>
          <a:xfrm>
            <a:off x="323850" y="2133600"/>
            <a:ext cx="8351838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/>
              <a:t>Social Entrepreneurship in Estonia</a:t>
            </a:r>
            <a:endParaRPr/>
          </a:p>
        </p:txBody>
      </p:sp>
      <p:sp>
        <p:nvSpPr>
          <p:cNvPr id="31" name="Google Shape;31;p1"/>
          <p:cNvSpPr txBox="1">
            <a:spLocks noGrp="1"/>
          </p:cNvSpPr>
          <p:nvPr>
            <p:ph type="subTitle" idx="2147483647"/>
          </p:nvPr>
        </p:nvSpPr>
        <p:spPr>
          <a:xfrm>
            <a:off x="835025" y="44132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t-EE" altLang="et-EE"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Minna Harjo</a:t>
            </a:r>
            <a:endParaRPr sz="22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t-EE" altLang="et-EE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Civil Society Policy Department</a:t>
            </a:r>
            <a:endParaRPr sz="2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t-EE" altLang="et-EE"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25.08.2021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Strategic partnership</a:t>
            </a:r>
            <a:endParaRPr b="1"/>
          </a:p>
        </p:txBody>
      </p:sp>
      <p:sp>
        <p:nvSpPr>
          <p:cNvPr id="94" name="Google Shape;94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Goals defined in Civil Society Programme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Strategic partners selected through a public tender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Social Enterprise Estonia strategic partner to the ministry: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t-EE" altLang="et-EE" sz="2400"/>
              <a:t>Improving operating environment of SE’s</a:t>
            </a: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t-EE" altLang="et-EE" sz="2400"/>
              <a:t>Sustainable social enterprises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>
            <a:spLocks noGrp="1"/>
          </p:cNvSpPr>
          <p:nvPr>
            <p:ph type="ctrTitle"/>
          </p:nvPr>
        </p:nvSpPr>
        <p:spPr>
          <a:xfrm>
            <a:off x="822860" y="4293096"/>
            <a:ext cx="7772400" cy="108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/>
              <a:t>Thank you!</a:t>
            </a:r>
            <a:endParaRPr/>
          </a:p>
        </p:txBody>
      </p:sp>
      <p:sp>
        <p:nvSpPr>
          <p:cNvPr id="101" name="Google Shape;101;p11"/>
          <p:cNvSpPr txBox="1"/>
          <p:nvPr/>
        </p:nvSpPr>
        <p:spPr>
          <a:xfrm>
            <a:off x="822860" y="5517232"/>
            <a:ext cx="34096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minna.harjo@siseministeerium.ee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Where are we today?</a:t>
            </a:r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body" idx="1"/>
          </p:nvPr>
        </p:nvSpPr>
        <p:spPr>
          <a:xfrm>
            <a:off x="683568" y="1700808"/>
            <a:ext cx="7354888" cy="309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Relatively early stage of ecosystem development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Low public awareness of social entrepreneurship, related opportunities and potential impact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lang="et-EE" altLang="et-EE"/>
              <a:t>but an optimistic outlook!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SE’s as part of Estonian civil society</a:t>
            </a:r>
            <a:endParaRPr b="1"/>
          </a:p>
        </p:txBody>
      </p:sp>
      <p:sp>
        <p:nvSpPr>
          <p:cNvPr id="45" name="Google Shape;4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Responsible ministry: Ministry of the Interior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Civil Society Programme 2021-2024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Operate in a range of social and economic fields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Organisationally fit between traditional charities and private companies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Challenges </a:t>
            </a:r>
            <a:endParaRPr b="1"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Fragmentation, incl. access to funding opportunities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Legal framework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Skills and capacity building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Lack of wider awareness of 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Impact measurement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Strengths and opportunities</a:t>
            </a:r>
            <a:endParaRPr b="1"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Dynamic civil society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Vibrant start-up culture, multiplicity of “bottom-up” initiatives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SE in higher education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Strong partnerships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Unreleased potential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Supportive infrastructure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Legal framework</a:t>
            </a:r>
            <a:endParaRPr b="1"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1"/>
          </p:nvPr>
        </p:nvSpPr>
        <p:spPr>
          <a:xfrm>
            <a:off x="755576" y="1628800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No separate law on social entrepreneurship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No separate register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Established as non-profit associations, foundations and private limited companies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Some operate as hybrid organisations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Definition</a:t>
            </a:r>
            <a:endParaRPr b="1"/>
          </a:p>
        </p:txBody>
      </p:sp>
      <p:sp>
        <p:nvSpPr>
          <p:cNvPr id="73" name="Google Shape;73;p7"/>
          <p:cNvSpPr txBox="1">
            <a:spLocks noGrp="1"/>
          </p:cNvSpPr>
          <p:nvPr>
            <p:ph type="body" idx="1"/>
          </p:nvPr>
        </p:nvSpPr>
        <p:spPr>
          <a:xfrm>
            <a:off x="755576" y="1916832"/>
            <a:ext cx="7354888" cy="406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Conventional working definition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No need for a strict and exhaustive official definition on national level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t-EE" altLang="et-EE"/>
              <a:t>Priority: making sure SE’s are eligible applicants for various financial instruments and support measures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Statistics &amp; industries</a:t>
            </a:r>
            <a:endParaRPr b="1"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1"/>
          </p:nvPr>
        </p:nvSpPr>
        <p:spPr>
          <a:xfrm>
            <a:off x="611560" y="1772816"/>
            <a:ext cx="7354888" cy="4248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In 2018 there were 126 social enterprises in Estonia </a:t>
            </a:r>
            <a:r>
              <a:rPr lang="et-EE" altLang="et-EE" sz="2400" i="1"/>
              <a:t>(Statistics Estonia)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</a:pPr>
            <a:r>
              <a:rPr lang="et-EE" altLang="et-EE" sz="1800"/>
              <a:t>€45.7m sales generated income</a:t>
            </a:r>
            <a:endParaRPr sz="180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</a:pPr>
            <a:r>
              <a:rPr lang="et-EE" altLang="et-EE" sz="1800"/>
              <a:t>1743 paid staff</a:t>
            </a:r>
            <a:endParaRPr sz="18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Industries vary widely. Most popular are: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</a:pPr>
            <a:r>
              <a:rPr lang="et-EE" altLang="et-EE" sz="1800"/>
              <a:t>Social welfare (approx 1/3 of all SE-s)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</a:pPr>
            <a:r>
              <a:rPr lang="et-EE" altLang="et-EE" sz="1800"/>
              <a:t>Health (physical and mental)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</a:pPr>
            <a:r>
              <a:rPr lang="et-EE" altLang="et-EE" sz="1800"/>
              <a:t>Education</a:t>
            </a:r>
            <a:endParaRPr sz="1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But also </a:t>
            </a:r>
            <a:r>
              <a:rPr lang="et-EE" altLang="et-EE" sz="1800"/>
              <a:t>children and young people, environment, education, etc.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altLang="et-EE" b="1"/>
              <a:t>Support infrastructure</a:t>
            </a:r>
            <a:endParaRPr b="1"/>
          </a:p>
        </p:txBody>
      </p:sp>
      <p:sp>
        <p:nvSpPr>
          <p:cNvPr id="87" name="Google Shape;87;p9"/>
          <p:cNvSpPr txBox="1">
            <a:spLocks noGrp="1"/>
          </p:cNvSpPr>
          <p:nvPr>
            <p:ph type="body" idx="1"/>
          </p:nvPr>
        </p:nvSpPr>
        <p:spPr>
          <a:xfrm>
            <a:off x="539552" y="1772816"/>
            <a:ext cx="7354888" cy="420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Social Enterprise Estonia, National Foundation of Civil Society, the Good Deed Foundation and others</a:t>
            </a: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Incubators</a:t>
            </a:r>
            <a:endParaRPr sz="240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t-EE" altLang="et-EE" sz="2000"/>
              <a:t>Social Innovation Incubator (NULA)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t-EE" altLang="et-EE" sz="2000"/>
              <a:t>Business idea incubator Ajujaht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County Development Centre Network – counselling for enterprises and NGOs</a:t>
            </a: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EU projects &amp; funding (SoFiMa, Social Innovation Competency Centres etc)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altLang="et-EE" sz="2400"/>
              <a:t>Strategic partnership</a:t>
            </a:r>
            <a:endParaRPr sz="240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On-screen Show (4:3)</PresentationFormat>
  <Paragraphs>76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Noto Sans Symbols</vt:lpstr>
      <vt:lpstr>Office Theme</vt:lpstr>
      <vt:lpstr>Social Entrepreneurship in Estonia</vt:lpstr>
      <vt:lpstr>Where are we today?</vt:lpstr>
      <vt:lpstr>SE’s as part of Estonian civil society</vt:lpstr>
      <vt:lpstr>Challenges </vt:lpstr>
      <vt:lpstr>Strengths and opportunities</vt:lpstr>
      <vt:lpstr>Legal framework</vt:lpstr>
      <vt:lpstr>Definition</vt:lpstr>
      <vt:lpstr>Statistics &amp; industries</vt:lpstr>
      <vt:lpstr>Support infrastructure</vt:lpstr>
      <vt:lpstr>Strategic partnership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Entrepreneurship in Estonia</dc:title>
  <dc:creator>Siim Kumpas</dc:creator>
  <cp:lastModifiedBy>Donal Guerin</cp:lastModifiedBy>
  <cp:revision>1</cp:revision>
  <dcterms:created xsi:type="dcterms:W3CDTF">2015-07-17T13:20:19Z</dcterms:created>
  <dcterms:modified xsi:type="dcterms:W3CDTF">2022-02-07T12:17:02Z</dcterms:modified>
</cp:coreProperties>
</file>