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1"/>
  </p:notesMasterIdLst>
  <p:sldIdLst>
    <p:sldId id="256" r:id="rId5"/>
    <p:sldId id="326" r:id="rId6"/>
    <p:sldId id="327" r:id="rId7"/>
    <p:sldId id="328" r:id="rId8"/>
    <p:sldId id="329" r:id="rId9"/>
    <p:sldId id="330" r:id="rId10"/>
  </p:sldIdLst>
  <p:sldSz cx="12192000" cy="6858000"/>
  <p:notesSz cx="6797675"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oife Ni Drisceoil" initials="AD" lastIdx="3" clrIdx="0">
    <p:extLst>
      <p:ext uri="{19B8F6BF-5375-455C-9EA6-DF929625EA0E}">
        <p15:presenceInfo xmlns:p15="http://schemas.microsoft.com/office/powerpoint/2012/main" userId="S::aoife_nidrisceoil@corkcity.ie::10754259-2079-4d37-ac04-f7d5c1a5748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30613"/>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725"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8475"/>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849688" y="0"/>
            <a:ext cx="2946400" cy="498475"/>
          </a:xfrm>
          <a:prstGeom prst="rect">
            <a:avLst/>
          </a:prstGeom>
        </p:spPr>
        <p:txBody>
          <a:bodyPr vert="horz" lIns="91440" tIns="45720" rIns="91440" bIns="45720" rtlCol="0"/>
          <a:lstStyle>
            <a:lvl1pPr algn="r">
              <a:defRPr sz="1200"/>
            </a:lvl1pPr>
          </a:lstStyle>
          <a:p>
            <a:fld id="{BEE4C1A5-B384-4623-A16E-40C3F8931F47}" type="datetimeFigureOut">
              <a:rPr lang="en-IE" smtClean="0"/>
              <a:t>18/07/2021</a:t>
            </a:fld>
            <a:endParaRPr lang="en-IE"/>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79450" y="4778375"/>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429750"/>
            <a:ext cx="2946400" cy="498475"/>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849688" y="9429750"/>
            <a:ext cx="2946400" cy="498475"/>
          </a:xfrm>
          <a:prstGeom prst="rect">
            <a:avLst/>
          </a:prstGeom>
        </p:spPr>
        <p:txBody>
          <a:bodyPr vert="horz" lIns="91440" tIns="45720" rIns="91440" bIns="45720" rtlCol="0" anchor="b"/>
          <a:lstStyle>
            <a:lvl1pPr algn="r">
              <a:defRPr sz="1200"/>
            </a:lvl1pPr>
          </a:lstStyle>
          <a:p>
            <a:fld id="{51527749-3B3D-4FCC-AF0C-D3224455FCF2}" type="slidenum">
              <a:rPr lang="en-IE" smtClean="0"/>
              <a:t>‹#›</a:t>
            </a:fld>
            <a:endParaRPr lang="en-IE"/>
          </a:p>
        </p:txBody>
      </p:sp>
    </p:spTree>
    <p:extLst>
      <p:ext uri="{BB962C8B-B14F-4D97-AF65-F5344CB8AC3E}">
        <p14:creationId xmlns:p14="http://schemas.microsoft.com/office/powerpoint/2010/main" val="27665686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1" name="Rectangle 20">
            <a:extLst>
              <a:ext uri="{FF2B5EF4-FFF2-40B4-BE49-F238E27FC236}">
                <a16:creationId xmlns:a16="http://schemas.microsoft.com/office/drawing/2014/main" id="{5DECB0A7-9806-450E-9268-378525EB64E7}"/>
              </a:ext>
            </a:extLst>
          </p:cNvPr>
          <p:cNvSpPr/>
          <p:nvPr userDrawn="1"/>
        </p:nvSpPr>
        <p:spPr>
          <a:xfrm>
            <a:off x="0" y="3907453"/>
            <a:ext cx="12221163" cy="1983935"/>
          </a:xfrm>
          <a:prstGeom prst="rect">
            <a:avLst/>
          </a:prstGeom>
          <a:solidFill>
            <a:srgbClr val="E3061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pic>
        <p:nvPicPr>
          <p:cNvPr id="22" name="Picture 21">
            <a:extLst>
              <a:ext uri="{FF2B5EF4-FFF2-40B4-BE49-F238E27FC236}">
                <a16:creationId xmlns:a16="http://schemas.microsoft.com/office/drawing/2014/main" id="{FBE5735C-787B-4B7C-995A-0D79902F6EA1}"/>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4853862" y="966612"/>
            <a:ext cx="2484276" cy="1670301"/>
          </a:xfrm>
          <a:prstGeom prst="rect">
            <a:avLst/>
          </a:prstGeom>
        </p:spPr>
      </p:pic>
      <p:sp>
        <p:nvSpPr>
          <p:cNvPr id="23" name="Title 1">
            <a:extLst>
              <a:ext uri="{FF2B5EF4-FFF2-40B4-BE49-F238E27FC236}">
                <a16:creationId xmlns:a16="http://schemas.microsoft.com/office/drawing/2014/main" id="{51030C2D-438C-4444-B080-2F58AD007729}"/>
              </a:ext>
            </a:extLst>
          </p:cNvPr>
          <p:cNvSpPr txBox="1">
            <a:spLocks/>
          </p:cNvSpPr>
          <p:nvPr userDrawn="1"/>
        </p:nvSpPr>
        <p:spPr>
          <a:xfrm>
            <a:off x="609600" y="274638"/>
            <a:ext cx="10972800" cy="457199"/>
          </a:xfrm>
          <a:prstGeom prst="rect">
            <a:avLst/>
          </a:prstGeom>
        </p:spPr>
        <p:txBody>
          <a:bodyPr vert="horz" lIns="91440" tIns="45720" rIns="91440" bIns="45720" rtlCol="0" anchor="ctr">
            <a:normAutofit fontScale="62500" lnSpcReduction="20000"/>
          </a:bodyPr>
          <a:lstStyle>
            <a:lvl1pPr algn="l" defTabSz="457189" rtl="0" eaLnBrk="1" latinLnBrk="0" hangingPunct="1">
              <a:spcBef>
                <a:spcPct val="0"/>
              </a:spcBef>
              <a:buNone/>
              <a:defRPr sz="4400" kern="1200">
                <a:solidFill>
                  <a:schemeClr val="bg1"/>
                </a:solidFill>
                <a:latin typeface="+mj-lt"/>
                <a:ea typeface="+mj-ea"/>
                <a:cs typeface="+mj-cs"/>
              </a:defRPr>
            </a:lvl1pPr>
          </a:lstStyle>
          <a:p>
            <a:r>
              <a:rPr lang="ga-IE" b="1"/>
              <a:t>Click to edit Master title style</a:t>
            </a:r>
            <a:endParaRPr lang="en-US" b="1"/>
          </a:p>
        </p:txBody>
      </p:sp>
      <p:sp>
        <p:nvSpPr>
          <p:cNvPr id="19" name="Subtitle 2">
            <a:extLst>
              <a:ext uri="{FF2B5EF4-FFF2-40B4-BE49-F238E27FC236}">
                <a16:creationId xmlns:a16="http://schemas.microsoft.com/office/drawing/2014/main" id="{80CA4B9D-5336-4D12-ADC2-BADD85F5B7AD}"/>
              </a:ext>
            </a:extLst>
          </p:cNvPr>
          <p:cNvSpPr>
            <a:spLocks noGrp="1"/>
          </p:cNvSpPr>
          <p:nvPr>
            <p:ph type="subTitle" idx="1" hasCustomPrompt="1"/>
          </p:nvPr>
        </p:nvSpPr>
        <p:spPr>
          <a:xfrm>
            <a:off x="1828800" y="4147074"/>
            <a:ext cx="8534400" cy="1489720"/>
          </a:xfrm>
          <a:prstGeom prst="rect">
            <a:avLst/>
          </a:prstGeom>
        </p:spPr>
        <p:txBody>
          <a:bodyPr/>
          <a:lstStyle>
            <a:lvl1pPr marL="0" indent="0" algn="ctr">
              <a:buNone/>
              <a:defRPr sz="4800" b="1" i="0">
                <a:solidFill>
                  <a:schemeClr val="bg1"/>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IE"/>
              <a:t>Title</a:t>
            </a:r>
          </a:p>
          <a:p>
            <a:r>
              <a:rPr lang="en-IE"/>
              <a:t>Sub Heading</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1916832"/>
            <a:ext cx="8534400" cy="3721968"/>
          </a:xfrm>
          <a:prstGeom prst="rect">
            <a:avLst/>
          </a:prstGeo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ga-IE"/>
              <a:t>Click to edit Master subtitle style</a:t>
            </a:r>
            <a:endParaRPr lang="en-US"/>
          </a:p>
        </p:txBody>
      </p:sp>
      <p:sp>
        <p:nvSpPr>
          <p:cNvPr id="7" name="Rectangle 6">
            <a:extLst>
              <a:ext uri="{FF2B5EF4-FFF2-40B4-BE49-F238E27FC236}">
                <a16:creationId xmlns:a16="http://schemas.microsoft.com/office/drawing/2014/main" id="{57D51A5A-B873-4BAE-953B-82CFFABA7F3F}"/>
              </a:ext>
            </a:extLst>
          </p:cNvPr>
          <p:cNvSpPr/>
          <p:nvPr userDrawn="1"/>
        </p:nvSpPr>
        <p:spPr>
          <a:xfrm>
            <a:off x="0" y="-37321"/>
            <a:ext cx="12192000" cy="1090057"/>
          </a:xfrm>
          <a:prstGeom prst="rect">
            <a:avLst/>
          </a:prstGeom>
          <a:solidFill>
            <a:srgbClr val="E3061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8" name="Rectangle 7">
            <a:extLst>
              <a:ext uri="{FF2B5EF4-FFF2-40B4-BE49-F238E27FC236}">
                <a16:creationId xmlns:a16="http://schemas.microsoft.com/office/drawing/2014/main" id="{4CE505AC-8100-485D-BCDF-BFFA0733EA2D}"/>
              </a:ext>
            </a:extLst>
          </p:cNvPr>
          <p:cNvSpPr/>
          <p:nvPr userDrawn="1"/>
        </p:nvSpPr>
        <p:spPr>
          <a:xfrm>
            <a:off x="0" y="6603747"/>
            <a:ext cx="12192000" cy="254253"/>
          </a:xfrm>
          <a:prstGeom prst="rect">
            <a:avLst/>
          </a:prstGeom>
          <a:solidFill>
            <a:srgbClr val="E3061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pic>
        <p:nvPicPr>
          <p:cNvPr id="9" name="Picture 8">
            <a:extLst>
              <a:ext uri="{FF2B5EF4-FFF2-40B4-BE49-F238E27FC236}">
                <a16:creationId xmlns:a16="http://schemas.microsoft.com/office/drawing/2014/main" id="{F2DADE7E-7C29-4F36-BA84-7057A8878152}"/>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0920536" y="5805264"/>
            <a:ext cx="864096" cy="644571"/>
          </a:xfrm>
          <a:prstGeom prst="rect">
            <a:avLst/>
          </a:prstGeom>
        </p:spPr>
      </p:pic>
      <p:sp>
        <p:nvSpPr>
          <p:cNvPr id="2" name="Title 1"/>
          <p:cNvSpPr>
            <a:spLocks noGrp="1"/>
          </p:cNvSpPr>
          <p:nvPr>
            <p:ph type="ctrTitle"/>
          </p:nvPr>
        </p:nvSpPr>
        <p:spPr>
          <a:xfrm>
            <a:off x="623392" y="139916"/>
            <a:ext cx="10363200" cy="1470025"/>
          </a:xfrm>
          <a:prstGeom prst="rect">
            <a:avLst/>
          </a:prstGeom>
        </p:spPr>
        <p:txBody>
          <a:bodyPr/>
          <a:lstStyle>
            <a:lvl1pPr algn="l">
              <a:defRPr b="1">
                <a:solidFill>
                  <a:schemeClr val="bg1"/>
                </a:solidFill>
              </a:defRPr>
            </a:lvl1pPr>
          </a:lstStyle>
          <a:p>
            <a:r>
              <a:rPr lang="ga-IE"/>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77C3BEF-2418-4B28-850C-3072605E90C5}"/>
              </a:ext>
            </a:extLst>
          </p:cNvPr>
          <p:cNvSpPr/>
          <p:nvPr userDrawn="1"/>
        </p:nvSpPr>
        <p:spPr>
          <a:xfrm>
            <a:off x="0" y="-37321"/>
            <a:ext cx="12192000" cy="3970377"/>
          </a:xfrm>
          <a:prstGeom prst="rect">
            <a:avLst/>
          </a:prstGeom>
          <a:solidFill>
            <a:srgbClr val="E3061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8" name="Rectangle 7">
            <a:extLst>
              <a:ext uri="{FF2B5EF4-FFF2-40B4-BE49-F238E27FC236}">
                <a16:creationId xmlns:a16="http://schemas.microsoft.com/office/drawing/2014/main" id="{C27F96D1-D44D-48A8-BBDA-A7B5B24581A3}"/>
              </a:ext>
            </a:extLst>
          </p:cNvPr>
          <p:cNvSpPr/>
          <p:nvPr/>
        </p:nvSpPr>
        <p:spPr>
          <a:xfrm>
            <a:off x="0" y="6603747"/>
            <a:ext cx="12192000" cy="254253"/>
          </a:xfrm>
          <a:prstGeom prst="rect">
            <a:avLst/>
          </a:prstGeom>
          <a:solidFill>
            <a:srgbClr val="E3061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10" name="Google Shape;100;p16">
            <a:extLst>
              <a:ext uri="{FF2B5EF4-FFF2-40B4-BE49-F238E27FC236}">
                <a16:creationId xmlns:a16="http://schemas.microsoft.com/office/drawing/2014/main" id="{BC1CF4B5-A9C5-4949-ACA5-20A8149C86E9}"/>
              </a:ext>
            </a:extLst>
          </p:cNvPr>
          <p:cNvSpPr txBox="1">
            <a:spLocks/>
          </p:cNvSpPr>
          <p:nvPr userDrawn="1"/>
        </p:nvSpPr>
        <p:spPr>
          <a:xfrm>
            <a:off x="839416" y="2132856"/>
            <a:ext cx="10873208" cy="2247144"/>
          </a:xfrm>
          <a:prstGeom prst="rect">
            <a:avLst/>
          </a:prstGeom>
        </p:spPr>
        <p:txBody>
          <a:bodyPr spcFirstLastPara="1" vert="horz" wrap="square" lIns="91425" tIns="91425" rIns="91425" bIns="91425" numCol="1" rtlCol="0" anchor="t" anchorCtr="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76198" algn="l">
              <a:lnSpc>
                <a:spcPct val="90000"/>
              </a:lnSpc>
            </a:pPr>
            <a:endParaRPr lang="en-IE" sz="4800" b="1">
              <a:solidFill>
                <a:schemeClr val="tx1"/>
              </a:solidFill>
              <a:latin typeface="Calibri" panose="020F0502020204030204" pitchFamily="34" charset="0"/>
            </a:endParaRPr>
          </a:p>
        </p:txBody>
      </p:sp>
      <p:pic>
        <p:nvPicPr>
          <p:cNvPr id="7" name="Picture 6">
            <a:extLst>
              <a:ext uri="{FF2B5EF4-FFF2-40B4-BE49-F238E27FC236}">
                <a16:creationId xmlns:a16="http://schemas.microsoft.com/office/drawing/2014/main" id="{BF77F6BB-9565-4846-8486-D3829521A541}"/>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5483931" y="5455161"/>
            <a:ext cx="1224137" cy="844581"/>
          </a:xfrm>
          <a:prstGeom prst="rect">
            <a:avLst/>
          </a:prstGeom>
        </p:spPr>
      </p:pic>
    </p:spTree>
    <p:extLst>
      <p:ext uri="{BB962C8B-B14F-4D97-AF65-F5344CB8AC3E}">
        <p14:creationId xmlns:p14="http://schemas.microsoft.com/office/powerpoint/2010/main" val="17613639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828800" y="1916832"/>
            <a:ext cx="8534400" cy="3721968"/>
          </a:xfrm>
          <a:prstGeom prst="rect">
            <a:avLst/>
          </a:prstGeom>
        </p:spPr>
        <p:txBody>
          <a:bodyPr/>
          <a:lstStyle>
            <a:lvl1pPr marL="0" indent="0" algn="ctr">
              <a:buNone/>
              <a:defRPr>
                <a:solidFill>
                  <a:schemeClr val="tx1">
                    <a:tint val="75000"/>
                  </a:schemeClr>
                </a:solidFill>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ga-IE"/>
              <a:t>Click to edit Master subtitle style</a:t>
            </a:r>
            <a:endParaRPr lang="en-US"/>
          </a:p>
        </p:txBody>
      </p:sp>
      <p:sp>
        <p:nvSpPr>
          <p:cNvPr id="7" name="Rectangle 6">
            <a:extLst>
              <a:ext uri="{FF2B5EF4-FFF2-40B4-BE49-F238E27FC236}">
                <a16:creationId xmlns:a16="http://schemas.microsoft.com/office/drawing/2014/main" id="{57D51A5A-B873-4BAE-953B-82CFFABA7F3F}"/>
              </a:ext>
            </a:extLst>
          </p:cNvPr>
          <p:cNvSpPr/>
          <p:nvPr userDrawn="1"/>
        </p:nvSpPr>
        <p:spPr>
          <a:xfrm>
            <a:off x="0" y="-172489"/>
            <a:ext cx="12192000" cy="6895321"/>
          </a:xfrm>
          <a:prstGeom prst="rect">
            <a:avLst/>
          </a:prstGeom>
          <a:solidFill>
            <a:srgbClr val="E3061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8" name="Rectangle 7">
            <a:extLst>
              <a:ext uri="{FF2B5EF4-FFF2-40B4-BE49-F238E27FC236}">
                <a16:creationId xmlns:a16="http://schemas.microsoft.com/office/drawing/2014/main" id="{4CE505AC-8100-485D-BCDF-BFFA0733EA2D}"/>
              </a:ext>
            </a:extLst>
          </p:cNvPr>
          <p:cNvSpPr/>
          <p:nvPr userDrawn="1"/>
        </p:nvSpPr>
        <p:spPr>
          <a:xfrm>
            <a:off x="0" y="6603747"/>
            <a:ext cx="12192000" cy="254253"/>
          </a:xfrm>
          <a:prstGeom prst="rect">
            <a:avLst/>
          </a:prstGeom>
          <a:solidFill>
            <a:srgbClr val="E3061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pic>
        <p:nvPicPr>
          <p:cNvPr id="10" name="Picture 9">
            <a:extLst>
              <a:ext uri="{FF2B5EF4-FFF2-40B4-BE49-F238E27FC236}">
                <a16:creationId xmlns:a16="http://schemas.microsoft.com/office/drawing/2014/main" id="{2A5BDB69-A50C-4334-8685-9DF7CBF7D416}"/>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10920536" y="5805264"/>
            <a:ext cx="864096" cy="644571"/>
          </a:xfrm>
          <a:prstGeom prst="rect">
            <a:avLst/>
          </a:prstGeom>
        </p:spPr>
      </p:pic>
    </p:spTree>
    <p:extLst>
      <p:ext uri="{BB962C8B-B14F-4D97-AF65-F5344CB8AC3E}">
        <p14:creationId xmlns:p14="http://schemas.microsoft.com/office/powerpoint/2010/main" val="34414210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Only">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B77C3BEF-2418-4B28-850C-3072605E90C5}"/>
              </a:ext>
            </a:extLst>
          </p:cNvPr>
          <p:cNvSpPr/>
          <p:nvPr userDrawn="1"/>
        </p:nvSpPr>
        <p:spPr>
          <a:xfrm>
            <a:off x="0" y="-37321"/>
            <a:ext cx="12192000" cy="3970377"/>
          </a:xfrm>
          <a:prstGeom prst="rect">
            <a:avLst/>
          </a:prstGeom>
          <a:solidFill>
            <a:srgbClr val="E3061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8" name="Rectangle 7">
            <a:extLst>
              <a:ext uri="{FF2B5EF4-FFF2-40B4-BE49-F238E27FC236}">
                <a16:creationId xmlns:a16="http://schemas.microsoft.com/office/drawing/2014/main" id="{C27F96D1-D44D-48A8-BBDA-A7B5B24581A3}"/>
              </a:ext>
            </a:extLst>
          </p:cNvPr>
          <p:cNvSpPr/>
          <p:nvPr/>
        </p:nvSpPr>
        <p:spPr>
          <a:xfrm>
            <a:off x="0" y="6603747"/>
            <a:ext cx="12192000" cy="254253"/>
          </a:xfrm>
          <a:prstGeom prst="rect">
            <a:avLst/>
          </a:prstGeom>
          <a:solidFill>
            <a:srgbClr val="E30613"/>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E"/>
          </a:p>
        </p:txBody>
      </p:sp>
      <p:sp>
        <p:nvSpPr>
          <p:cNvPr id="10" name="Google Shape;100;p16">
            <a:extLst>
              <a:ext uri="{FF2B5EF4-FFF2-40B4-BE49-F238E27FC236}">
                <a16:creationId xmlns:a16="http://schemas.microsoft.com/office/drawing/2014/main" id="{BC1CF4B5-A9C5-4949-ACA5-20A8149C86E9}"/>
              </a:ext>
            </a:extLst>
          </p:cNvPr>
          <p:cNvSpPr txBox="1">
            <a:spLocks/>
          </p:cNvSpPr>
          <p:nvPr userDrawn="1"/>
        </p:nvSpPr>
        <p:spPr>
          <a:xfrm>
            <a:off x="839416" y="2132856"/>
            <a:ext cx="10873208" cy="2247144"/>
          </a:xfrm>
          <a:prstGeom prst="rect">
            <a:avLst/>
          </a:prstGeom>
        </p:spPr>
        <p:txBody>
          <a:bodyPr spcFirstLastPara="1" vert="horz" wrap="square" lIns="91425" tIns="91425" rIns="91425" bIns="91425" numCol="1" rtlCol="0" anchor="t" anchorCtr="0">
            <a:noAutofit/>
          </a:bodyPr>
          <a:lstStyle>
            <a:lvl1pPr marL="0" indent="0" algn="ctr" defTabSz="457200" rtl="0" eaLnBrk="1" latinLnBrk="0" hangingPunct="1">
              <a:spcBef>
                <a:spcPct val="20000"/>
              </a:spcBef>
              <a:buFont typeface="Arial"/>
              <a:buNone/>
              <a:defRPr sz="3200" kern="1200">
                <a:solidFill>
                  <a:schemeClr val="tx1">
                    <a:tint val="75000"/>
                  </a:schemeClr>
                </a:solidFill>
                <a:latin typeface="+mn-lt"/>
                <a:ea typeface="+mn-ea"/>
                <a:cs typeface="+mn-cs"/>
              </a:defRPr>
            </a:lvl1pPr>
            <a:lvl2pPr marL="457200" indent="0" algn="ctr" defTabSz="457200" rtl="0" eaLnBrk="1" latinLnBrk="0" hangingPunct="1">
              <a:spcBef>
                <a:spcPct val="20000"/>
              </a:spcBef>
              <a:buFont typeface="Arial"/>
              <a:buNone/>
              <a:defRPr sz="2800" kern="1200">
                <a:solidFill>
                  <a:schemeClr val="tx1">
                    <a:tint val="75000"/>
                  </a:schemeClr>
                </a:solidFill>
                <a:latin typeface="+mn-lt"/>
                <a:ea typeface="+mn-ea"/>
                <a:cs typeface="+mn-cs"/>
              </a:defRPr>
            </a:lvl2pPr>
            <a:lvl3pPr marL="914400" indent="0" algn="ctr" defTabSz="457200" rtl="0" eaLnBrk="1" latinLnBrk="0" hangingPunct="1">
              <a:spcBef>
                <a:spcPct val="20000"/>
              </a:spcBef>
              <a:buFont typeface="Arial"/>
              <a:buNone/>
              <a:defRPr sz="2400" kern="1200">
                <a:solidFill>
                  <a:schemeClr val="tx1">
                    <a:tint val="75000"/>
                  </a:schemeClr>
                </a:solidFill>
                <a:latin typeface="+mn-lt"/>
                <a:ea typeface="+mn-ea"/>
                <a:cs typeface="+mn-cs"/>
              </a:defRPr>
            </a:lvl3pPr>
            <a:lvl4pPr marL="1371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4pPr>
            <a:lvl5pPr marL="18288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5pPr>
            <a:lvl6pPr marL="22860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6pPr>
            <a:lvl7pPr marL="27432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7pPr>
            <a:lvl8pPr marL="32004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8pPr>
            <a:lvl9pPr marL="3657600" indent="0" algn="ctr" defTabSz="457200" rtl="0" eaLnBrk="1" latinLnBrk="0" hangingPunct="1">
              <a:spcBef>
                <a:spcPct val="20000"/>
              </a:spcBef>
              <a:buFont typeface="Arial"/>
              <a:buNone/>
              <a:defRPr sz="2000" kern="1200">
                <a:solidFill>
                  <a:schemeClr val="tx1">
                    <a:tint val="75000"/>
                  </a:schemeClr>
                </a:solidFill>
                <a:latin typeface="+mn-lt"/>
                <a:ea typeface="+mn-ea"/>
                <a:cs typeface="+mn-cs"/>
              </a:defRPr>
            </a:lvl9pPr>
          </a:lstStyle>
          <a:p>
            <a:pPr marL="76198" algn="l">
              <a:lnSpc>
                <a:spcPct val="90000"/>
              </a:lnSpc>
            </a:pPr>
            <a:endParaRPr lang="en-IE" sz="4800" b="1">
              <a:solidFill>
                <a:schemeClr val="tx1"/>
              </a:solidFill>
              <a:latin typeface="Calibri" panose="020F0502020204030204" pitchFamily="34" charset="0"/>
            </a:endParaRPr>
          </a:p>
        </p:txBody>
      </p:sp>
      <p:sp>
        <p:nvSpPr>
          <p:cNvPr id="7" name="TextBox 6">
            <a:extLst>
              <a:ext uri="{FF2B5EF4-FFF2-40B4-BE49-F238E27FC236}">
                <a16:creationId xmlns:a16="http://schemas.microsoft.com/office/drawing/2014/main" id="{FB7EA122-49BA-4D05-BCBC-211E8DF8D258}"/>
              </a:ext>
            </a:extLst>
          </p:cNvPr>
          <p:cNvSpPr txBox="1"/>
          <p:nvPr userDrawn="1"/>
        </p:nvSpPr>
        <p:spPr>
          <a:xfrm>
            <a:off x="0" y="1484784"/>
            <a:ext cx="12192000" cy="4708981"/>
          </a:xfrm>
          <a:prstGeom prst="rect">
            <a:avLst/>
          </a:prstGeom>
          <a:noFill/>
        </p:spPr>
        <p:txBody>
          <a:bodyPr wrap="square" rtlCol="0">
            <a:spAutoFit/>
          </a:bodyPr>
          <a:lstStyle/>
          <a:p>
            <a:pPr algn="ctr"/>
            <a:r>
              <a:rPr lang="en-IE" sz="15000" b="1">
                <a:solidFill>
                  <a:schemeClr val="bg1"/>
                </a:solidFill>
              </a:rPr>
              <a:t>Thank You</a:t>
            </a:r>
          </a:p>
          <a:p>
            <a:pPr algn="ctr"/>
            <a:endParaRPr lang="en-IE" sz="15000" b="1">
              <a:solidFill>
                <a:schemeClr val="bg1"/>
              </a:solidFill>
            </a:endParaRPr>
          </a:p>
        </p:txBody>
      </p:sp>
      <p:pic>
        <p:nvPicPr>
          <p:cNvPr id="9" name="Picture 8">
            <a:extLst>
              <a:ext uri="{FF2B5EF4-FFF2-40B4-BE49-F238E27FC236}">
                <a16:creationId xmlns:a16="http://schemas.microsoft.com/office/drawing/2014/main" id="{CBD9C7E1-B301-4394-8947-3A6466800DAE}"/>
              </a:ext>
            </a:extLst>
          </p:cNvPr>
          <p:cNvPicPr/>
          <p:nvPr userDrawn="1"/>
        </p:nvPicPr>
        <p:blipFill>
          <a:blip r:embed="rId2" cstate="print">
            <a:extLst>
              <a:ext uri="{28A0092B-C50C-407E-A947-70E740481C1C}">
                <a14:useLocalDpi xmlns:a14="http://schemas.microsoft.com/office/drawing/2010/main" val="0"/>
              </a:ext>
            </a:extLst>
          </a:blip>
          <a:stretch>
            <a:fillRect/>
          </a:stretch>
        </p:blipFill>
        <p:spPr>
          <a:xfrm>
            <a:off x="5483931" y="5455161"/>
            <a:ext cx="1224137" cy="844581"/>
          </a:xfrm>
          <a:prstGeom prst="rect">
            <a:avLst/>
          </a:prstGeom>
        </p:spPr>
      </p:pic>
    </p:spTree>
    <p:extLst>
      <p:ext uri="{BB962C8B-B14F-4D97-AF65-F5344CB8AC3E}">
        <p14:creationId xmlns:p14="http://schemas.microsoft.com/office/powerpoint/2010/main" val="344439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71D22EA-1074-48ED-B333-4FAA00905420}"/>
              </a:ext>
            </a:extLst>
          </p:cNvPr>
          <p:cNvPicPr>
            <a:picLocks noChangeAspect="1"/>
          </p:cNvPicPr>
          <p:nvPr userDrawn="1"/>
        </p:nvPicPr>
        <p:blipFill>
          <a:blip r:embed="rId2"/>
          <a:stretch>
            <a:fillRect/>
          </a:stretch>
        </p:blipFill>
        <p:spPr>
          <a:xfrm>
            <a:off x="-165100" y="0"/>
            <a:ext cx="12522200" cy="6858000"/>
          </a:xfrm>
          <a:prstGeom prst="rect">
            <a:avLst/>
          </a:prstGeom>
        </p:spPr>
      </p:pic>
    </p:spTree>
    <p:extLst>
      <p:ext uri="{BB962C8B-B14F-4D97-AF65-F5344CB8AC3E}">
        <p14:creationId xmlns:p14="http://schemas.microsoft.com/office/powerpoint/2010/main" val="1124564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Title 1">
            <a:extLst>
              <a:ext uri="{FF2B5EF4-FFF2-40B4-BE49-F238E27FC236}">
                <a16:creationId xmlns:a16="http://schemas.microsoft.com/office/drawing/2014/main" id="{265F25DB-D751-4FB3-96C9-81AF05FEB94C}"/>
              </a:ext>
            </a:extLst>
          </p:cNvPr>
          <p:cNvSpPr txBox="1">
            <a:spLocks/>
          </p:cNvSpPr>
          <p:nvPr userDrawn="1"/>
        </p:nvSpPr>
        <p:spPr>
          <a:xfrm>
            <a:off x="609600" y="274638"/>
            <a:ext cx="10972800" cy="457199"/>
          </a:xfrm>
          <a:prstGeom prst="rect">
            <a:avLst/>
          </a:prstGeom>
        </p:spPr>
        <p:txBody>
          <a:bodyPr vert="horz" lIns="91440" tIns="45720" rIns="91440" bIns="45720" rtlCol="0" anchor="ctr">
            <a:normAutofit fontScale="62500" lnSpcReduction="20000"/>
          </a:bodyPr>
          <a:lstStyle>
            <a:lvl1pPr algn="l" defTabSz="457189" rtl="0" eaLnBrk="1" latinLnBrk="0" hangingPunct="1">
              <a:spcBef>
                <a:spcPct val="0"/>
              </a:spcBef>
              <a:buNone/>
              <a:defRPr sz="4400" kern="1200">
                <a:solidFill>
                  <a:schemeClr val="bg1"/>
                </a:solidFill>
                <a:latin typeface="+mj-lt"/>
                <a:ea typeface="+mj-ea"/>
                <a:cs typeface="+mj-cs"/>
              </a:defRPr>
            </a:lvl1pPr>
          </a:lstStyle>
          <a:p>
            <a:r>
              <a:rPr lang="ga-IE" b="1"/>
              <a:t>Click to edit Master title style</a:t>
            </a:r>
            <a:endParaRPr lang="en-US" b="1"/>
          </a:p>
        </p:txBody>
      </p:sp>
    </p:spTree>
  </p:cSld>
  <p:clrMap bg1="lt1" tx1="dk1" bg2="lt2" tx2="dk2" accent1="accent1" accent2="accent2" accent3="accent3" accent4="accent4" accent5="accent5" accent6="accent6" hlink="hlink" folHlink="folHlink"/>
  <p:sldLayoutIdLst>
    <p:sldLayoutId id="2147483654" r:id="rId1"/>
    <p:sldLayoutId id="2147483649" r:id="rId2"/>
    <p:sldLayoutId id="2147483660" r:id="rId3"/>
    <p:sldLayoutId id="2147483662" r:id="rId4"/>
    <p:sldLayoutId id="2147483661" r:id="rId5"/>
    <p:sldLayoutId id="2147483663" r:id="rId6"/>
  </p:sldLayoutIdLst>
  <p:txStyles>
    <p:titleStyle>
      <a:lvl1pPr algn="ctr" defTabSz="457189" rtl="0" eaLnBrk="1" latinLnBrk="0" hangingPunct="1">
        <a:spcBef>
          <a:spcPct val="0"/>
        </a:spcBef>
        <a:buNone/>
        <a:defRPr sz="4400" kern="1200">
          <a:solidFill>
            <a:schemeClr val="tx1"/>
          </a:solidFill>
          <a:latin typeface="+mj-lt"/>
          <a:ea typeface="+mj-ea"/>
          <a:cs typeface="+mj-cs"/>
        </a:defRPr>
      </a:lvl1pPr>
    </p:titleStyle>
    <p:bodyStyle>
      <a:lvl1pPr marL="342891" indent="-342891" algn="l" defTabSz="457189" rtl="0" eaLnBrk="1" latinLnBrk="0" hangingPunct="1">
        <a:spcBef>
          <a:spcPct val="20000"/>
        </a:spcBef>
        <a:buFont typeface="Arial"/>
        <a:buChar char="•"/>
        <a:defRPr sz="3200" kern="1200">
          <a:solidFill>
            <a:schemeClr val="tx1"/>
          </a:solidFill>
          <a:latin typeface="+mn-lt"/>
          <a:ea typeface="+mn-ea"/>
          <a:cs typeface="+mn-cs"/>
        </a:defRPr>
      </a:lvl1pPr>
      <a:lvl2pPr marL="742932" indent="-285744" algn="l" defTabSz="457189" rtl="0" eaLnBrk="1" latinLnBrk="0" hangingPunct="1">
        <a:spcBef>
          <a:spcPct val="20000"/>
        </a:spcBef>
        <a:buFont typeface="Arial"/>
        <a:buChar char="–"/>
        <a:defRPr sz="2800" kern="1200">
          <a:solidFill>
            <a:schemeClr val="tx1"/>
          </a:solidFill>
          <a:latin typeface="+mn-lt"/>
          <a:ea typeface="+mn-ea"/>
          <a:cs typeface="+mn-cs"/>
        </a:defRPr>
      </a:lvl2pPr>
      <a:lvl3pPr marL="1142971" indent="-228594" algn="l" defTabSz="457189" rtl="0" eaLnBrk="1" latinLnBrk="0" hangingPunct="1">
        <a:spcBef>
          <a:spcPct val="20000"/>
        </a:spcBef>
        <a:buFont typeface="Arial"/>
        <a:buChar char="•"/>
        <a:defRPr sz="2400" kern="1200">
          <a:solidFill>
            <a:schemeClr val="tx1"/>
          </a:solidFill>
          <a:latin typeface="+mn-lt"/>
          <a:ea typeface="+mn-ea"/>
          <a:cs typeface="+mn-cs"/>
        </a:defRPr>
      </a:lvl3pPr>
      <a:lvl4pPr marL="1600160" indent="-228594" algn="l" defTabSz="457189" rtl="0" eaLnBrk="1" latinLnBrk="0" hangingPunct="1">
        <a:spcBef>
          <a:spcPct val="20000"/>
        </a:spcBef>
        <a:buFont typeface="Arial"/>
        <a:buChar char="–"/>
        <a:defRPr sz="2000" kern="1200">
          <a:solidFill>
            <a:schemeClr val="tx1"/>
          </a:solidFill>
          <a:latin typeface="+mn-lt"/>
          <a:ea typeface="+mn-ea"/>
          <a:cs typeface="+mn-cs"/>
        </a:defRPr>
      </a:lvl4pPr>
      <a:lvl5pPr marL="2057349" indent="-228594" algn="l" defTabSz="457189" rtl="0" eaLnBrk="1" latinLnBrk="0" hangingPunct="1">
        <a:spcBef>
          <a:spcPct val="20000"/>
        </a:spcBef>
        <a:buFont typeface="Arial"/>
        <a:buChar char="»"/>
        <a:defRPr sz="2000" kern="1200">
          <a:solidFill>
            <a:schemeClr val="tx1"/>
          </a:solidFill>
          <a:latin typeface="+mn-lt"/>
          <a:ea typeface="+mn-ea"/>
          <a:cs typeface="+mn-cs"/>
        </a:defRPr>
      </a:lvl5pPr>
      <a:lvl6pPr marL="2514537" indent="-228594" algn="l" defTabSz="457189" rtl="0" eaLnBrk="1" latinLnBrk="0" hangingPunct="1">
        <a:spcBef>
          <a:spcPct val="20000"/>
        </a:spcBef>
        <a:buFont typeface="Arial"/>
        <a:buChar char="•"/>
        <a:defRPr sz="2000" kern="1200">
          <a:solidFill>
            <a:schemeClr val="tx1"/>
          </a:solidFill>
          <a:latin typeface="+mn-lt"/>
          <a:ea typeface="+mn-ea"/>
          <a:cs typeface="+mn-cs"/>
        </a:defRPr>
      </a:lvl6pPr>
      <a:lvl7pPr marL="2971726" indent="-228594" algn="l" defTabSz="457189" rtl="0" eaLnBrk="1" latinLnBrk="0" hangingPunct="1">
        <a:spcBef>
          <a:spcPct val="20000"/>
        </a:spcBef>
        <a:buFont typeface="Arial"/>
        <a:buChar char="•"/>
        <a:defRPr sz="2000" kern="1200">
          <a:solidFill>
            <a:schemeClr val="tx1"/>
          </a:solidFill>
          <a:latin typeface="+mn-lt"/>
          <a:ea typeface="+mn-ea"/>
          <a:cs typeface="+mn-cs"/>
        </a:defRPr>
      </a:lvl7pPr>
      <a:lvl8pPr marL="3428914" indent="-228594" algn="l" defTabSz="457189" rtl="0" eaLnBrk="1" latinLnBrk="0" hangingPunct="1">
        <a:spcBef>
          <a:spcPct val="20000"/>
        </a:spcBef>
        <a:buFont typeface="Arial"/>
        <a:buChar char="•"/>
        <a:defRPr sz="2000" kern="1200">
          <a:solidFill>
            <a:schemeClr val="tx1"/>
          </a:solidFill>
          <a:latin typeface="+mn-lt"/>
          <a:ea typeface="+mn-ea"/>
          <a:cs typeface="+mn-cs"/>
        </a:defRPr>
      </a:lvl8pPr>
      <a:lvl9pPr marL="3886103" indent="-228594" algn="l" defTabSz="457189"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189" rtl="0" eaLnBrk="1" latinLnBrk="0" hangingPunct="1">
        <a:defRPr sz="1800" kern="1200">
          <a:solidFill>
            <a:schemeClr val="tx1"/>
          </a:solidFill>
          <a:latin typeface="+mn-lt"/>
          <a:ea typeface="+mn-ea"/>
          <a:cs typeface="+mn-cs"/>
        </a:defRPr>
      </a:lvl1pPr>
      <a:lvl2pPr marL="457189" algn="l" defTabSz="457189" rtl="0" eaLnBrk="1" latinLnBrk="0" hangingPunct="1">
        <a:defRPr sz="1800" kern="1200">
          <a:solidFill>
            <a:schemeClr val="tx1"/>
          </a:solidFill>
          <a:latin typeface="+mn-lt"/>
          <a:ea typeface="+mn-ea"/>
          <a:cs typeface="+mn-cs"/>
        </a:defRPr>
      </a:lvl2pPr>
      <a:lvl3pPr marL="914377" algn="l" defTabSz="457189" rtl="0" eaLnBrk="1" latinLnBrk="0" hangingPunct="1">
        <a:defRPr sz="1800" kern="1200">
          <a:solidFill>
            <a:schemeClr val="tx1"/>
          </a:solidFill>
          <a:latin typeface="+mn-lt"/>
          <a:ea typeface="+mn-ea"/>
          <a:cs typeface="+mn-cs"/>
        </a:defRPr>
      </a:lvl3pPr>
      <a:lvl4pPr marL="1371566" algn="l" defTabSz="457189" rtl="0" eaLnBrk="1" latinLnBrk="0" hangingPunct="1">
        <a:defRPr sz="1800" kern="1200">
          <a:solidFill>
            <a:schemeClr val="tx1"/>
          </a:solidFill>
          <a:latin typeface="+mn-lt"/>
          <a:ea typeface="+mn-ea"/>
          <a:cs typeface="+mn-cs"/>
        </a:defRPr>
      </a:lvl4pPr>
      <a:lvl5pPr marL="1828754" algn="l" defTabSz="457189" rtl="0" eaLnBrk="1" latinLnBrk="0" hangingPunct="1">
        <a:defRPr sz="1800" kern="1200">
          <a:solidFill>
            <a:schemeClr val="tx1"/>
          </a:solidFill>
          <a:latin typeface="+mn-lt"/>
          <a:ea typeface="+mn-ea"/>
          <a:cs typeface="+mn-cs"/>
        </a:defRPr>
      </a:lvl5pPr>
      <a:lvl6pPr marL="2285943" algn="l" defTabSz="457189" rtl="0" eaLnBrk="1" latinLnBrk="0" hangingPunct="1">
        <a:defRPr sz="1800" kern="1200">
          <a:solidFill>
            <a:schemeClr val="tx1"/>
          </a:solidFill>
          <a:latin typeface="+mn-lt"/>
          <a:ea typeface="+mn-ea"/>
          <a:cs typeface="+mn-cs"/>
        </a:defRPr>
      </a:lvl6pPr>
      <a:lvl7pPr marL="2743131" algn="l" defTabSz="457189" rtl="0" eaLnBrk="1" latinLnBrk="0" hangingPunct="1">
        <a:defRPr sz="1800" kern="1200">
          <a:solidFill>
            <a:schemeClr val="tx1"/>
          </a:solidFill>
          <a:latin typeface="+mn-lt"/>
          <a:ea typeface="+mn-ea"/>
          <a:cs typeface="+mn-cs"/>
        </a:defRPr>
      </a:lvl7pPr>
      <a:lvl8pPr marL="3200320" algn="l" defTabSz="457189" rtl="0" eaLnBrk="1" latinLnBrk="0" hangingPunct="1">
        <a:defRPr sz="1800" kern="1200">
          <a:solidFill>
            <a:schemeClr val="tx1"/>
          </a:solidFill>
          <a:latin typeface="+mn-lt"/>
          <a:ea typeface="+mn-ea"/>
          <a:cs typeface="+mn-cs"/>
        </a:defRPr>
      </a:lvl8pPr>
      <a:lvl9pPr marL="3657509" algn="l" defTabSz="45718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fb.me/e/1detAGFkK" TargetMode="External"/><Relationship Id="rId2" Type="http://schemas.openxmlformats.org/officeDocument/2006/relationships/hyperlink" Target="https://www.corkcity.ie/en/doing-business-in-cork/european-projects/foso-poco"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9688033-2B4E-49B5-960D-F734A45AD46B}"/>
              </a:ext>
            </a:extLst>
          </p:cNvPr>
          <p:cNvSpPr>
            <a:spLocks noGrp="1"/>
          </p:cNvSpPr>
          <p:nvPr>
            <p:ph type="subTitle" idx="1"/>
          </p:nvPr>
        </p:nvSpPr>
        <p:spPr>
          <a:xfrm>
            <a:off x="471340" y="3723587"/>
            <a:ext cx="11595742" cy="1537961"/>
          </a:xfrm>
        </p:spPr>
        <p:txBody>
          <a:bodyPr>
            <a:normAutofit fontScale="25000" lnSpcReduction="20000"/>
          </a:bodyPr>
          <a:lstStyle/>
          <a:p>
            <a:pPr algn="ctr">
              <a:lnSpc>
                <a:spcPct val="107000"/>
              </a:lnSpc>
              <a:spcAft>
                <a:spcPts val="800"/>
              </a:spcAft>
            </a:pPr>
            <a:endParaRPr lang="en-IE" sz="18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en-US" sz="1800" b="1" i="1"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endParaRPr lang="en-US" sz="12800" i="1" dirty="0">
              <a:solidFill>
                <a:srgbClr val="000000"/>
              </a:solidFill>
              <a:latin typeface="Calibri" panose="020F0502020204030204" pitchFamily="34" charset="0"/>
              <a:ea typeface="Calibri" panose="020F0502020204030204" pitchFamily="34" charset="0"/>
            </a:endParaRPr>
          </a:p>
          <a:p>
            <a:pPr>
              <a:lnSpc>
                <a:spcPct val="107000"/>
              </a:lnSpc>
              <a:spcAft>
                <a:spcPts val="800"/>
              </a:spcAft>
            </a:pPr>
            <a:r>
              <a:rPr lang="en-US" sz="12800" i="1" dirty="0">
                <a:solidFill>
                  <a:srgbClr val="000000"/>
                </a:solidFill>
                <a:latin typeface="Calibri" panose="020F0502020204030204" pitchFamily="34" charset="0"/>
                <a:ea typeface="Calibri" panose="020F0502020204030204" pitchFamily="34" charset="0"/>
              </a:rPr>
              <a:t>Fostering Social Entrepreneurship Ecosystems Post-Covid 19</a:t>
            </a:r>
          </a:p>
          <a:p>
            <a:pPr>
              <a:lnSpc>
                <a:spcPct val="107000"/>
              </a:lnSpc>
              <a:spcAft>
                <a:spcPts val="800"/>
              </a:spcAft>
            </a:pPr>
            <a:r>
              <a:rPr lang="en-GB" sz="9600" b="1" dirty="0">
                <a:solidFill>
                  <a:srgbClr val="000000"/>
                </a:solidFill>
                <a:effectLst/>
                <a:latin typeface="Calibri" panose="020F0502020204030204" pitchFamily="34" charset="0"/>
                <a:ea typeface="Calibri" panose="020F0502020204030204" pitchFamily="34" charset="0"/>
              </a:rPr>
              <a:t>21 July 2021</a:t>
            </a:r>
            <a:endParaRPr lang="en-IE" sz="9600" dirty="0">
              <a:effectLst/>
              <a:latin typeface="Calibri" panose="020F0502020204030204" pitchFamily="34" charset="0"/>
              <a:ea typeface="Calibri" panose="020F0502020204030204" pitchFamily="34" charset="0"/>
            </a:endParaRPr>
          </a:p>
          <a:p>
            <a:pPr>
              <a:lnSpc>
                <a:spcPct val="107000"/>
              </a:lnSpc>
              <a:spcAft>
                <a:spcPts val="800"/>
              </a:spcAft>
            </a:pPr>
            <a:endParaRPr lang="en-US" sz="12800" i="1" dirty="0">
              <a:solidFill>
                <a:srgbClr val="000000"/>
              </a:solidFill>
              <a:latin typeface="Calibri" panose="020F0502020204030204" pitchFamily="34" charset="0"/>
              <a:ea typeface="Calibri" panose="020F0502020204030204" pitchFamily="34" charset="0"/>
            </a:endParaRPr>
          </a:p>
          <a:p>
            <a:pPr>
              <a:lnSpc>
                <a:spcPct val="107000"/>
              </a:lnSpc>
              <a:spcAft>
                <a:spcPts val="800"/>
              </a:spcAft>
            </a:pPr>
            <a:endParaRPr lang="en-US" sz="1800" b="1" i="1"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endParaRPr lang="en-US" sz="1800" b="1" i="1"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endParaRPr lang="en-US" sz="1800" i="1" dirty="0">
              <a:solidFill>
                <a:srgbClr val="000000"/>
              </a:solidFill>
              <a:latin typeface="Calibri" panose="020F0502020204030204" pitchFamily="34" charset="0"/>
              <a:ea typeface="Calibri" panose="020F0502020204030204" pitchFamily="34" charset="0"/>
            </a:endParaRPr>
          </a:p>
          <a:p>
            <a:pPr>
              <a:lnSpc>
                <a:spcPct val="107000"/>
              </a:lnSpc>
              <a:spcAft>
                <a:spcPts val="800"/>
              </a:spcAft>
            </a:pPr>
            <a:endParaRPr lang="en-US" sz="1800" i="1" dirty="0">
              <a:solidFill>
                <a:srgbClr val="000000"/>
              </a:solidFill>
              <a:effectLst/>
              <a:latin typeface="Calibri" panose="020F0502020204030204" pitchFamily="34" charset="0"/>
              <a:ea typeface="Calibri" panose="020F0502020204030204" pitchFamily="34" charset="0"/>
            </a:endParaRPr>
          </a:p>
          <a:p>
            <a:pPr>
              <a:lnSpc>
                <a:spcPct val="107000"/>
              </a:lnSpc>
              <a:spcAft>
                <a:spcPts val="800"/>
              </a:spcAft>
            </a:pPr>
            <a:endParaRPr lang="en-IE" sz="1800" dirty="0">
              <a:effectLst/>
              <a:latin typeface="Calibri" panose="020F0502020204030204" pitchFamily="34" charset="0"/>
              <a:ea typeface="Calibri" panose="020F0502020204030204" pitchFamily="34" charset="0"/>
            </a:endParaRPr>
          </a:p>
          <a:p>
            <a:pPr algn="ctr">
              <a:lnSpc>
                <a:spcPct val="107000"/>
              </a:lnSpc>
              <a:spcAft>
                <a:spcPts val="800"/>
              </a:spcAft>
            </a:pPr>
            <a:endParaRPr lang="en-IE" sz="28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IE"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IE" sz="2800" dirty="0">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800"/>
              </a:spcAft>
            </a:pPr>
            <a:endParaRPr lang="en-IE" sz="2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Picture 3" descr="Graphical user interface, application&#10;&#10;Description automatically generated">
            <a:extLst>
              <a:ext uri="{FF2B5EF4-FFF2-40B4-BE49-F238E27FC236}">
                <a16:creationId xmlns:a16="http://schemas.microsoft.com/office/drawing/2014/main" id="{F8FFFA3C-8D78-4695-9913-62101FAF4FD1}"/>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403456" y="869910"/>
            <a:ext cx="5731510" cy="2120265"/>
          </a:xfrm>
          <a:prstGeom prst="rect">
            <a:avLst/>
          </a:prstGeom>
          <a:noFill/>
          <a:ln>
            <a:noFill/>
          </a:ln>
        </p:spPr>
      </p:pic>
    </p:spTree>
    <p:extLst>
      <p:ext uri="{BB962C8B-B14F-4D97-AF65-F5344CB8AC3E}">
        <p14:creationId xmlns:p14="http://schemas.microsoft.com/office/powerpoint/2010/main" val="29978813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8AAE3E7D-05BC-41DF-8399-C629DC23E233}"/>
              </a:ext>
            </a:extLst>
          </p:cNvPr>
          <p:cNvSpPr>
            <a:spLocks noGrp="1"/>
          </p:cNvSpPr>
          <p:nvPr>
            <p:ph type="subTitle" idx="1"/>
          </p:nvPr>
        </p:nvSpPr>
        <p:spPr>
          <a:xfrm>
            <a:off x="716437" y="1225485"/>
            <a:ext cx="11322863" cy="5632515"/>
          </a:xfrm>
        </p:spPr>
        <p:txBody>
          <a:bodyPr>
            <a:normAutofit fontScale="62500" lnSpcReduction="20000"/>
          </a:bodyPr>
          <a:lstStyle/>
          <a:p>
            <a:pPr marL="683895" indent="-683895" algn="just"/>
            <a:r>
              <a:rPr lang="en-US" sz="1800" b="1" dirty="0">
                <a:solidFill>
                  <a:srgbClr val="000000"/>
                </a:solidFill>
                <a:effectLst/>
                <a:latin typeface="Calibri" panose="020F0502020204030204" pitchFamily="34" charset="0"/>
                <a:ea typeface="Calibri" panose="020F0502020204030204" pitchFamily="34" charset="0"/>
              </a:rPr>
              <a:t>9.00a.m.	 Welcome by Workshop Chairman</a:t>
            </a:r>
            <a:r>
              <a:rPr lang="en-US" sz="1800" dirty="0">
                <a:solidFill>
                  <a:srgbClr val="000000"/>
                </a:solidFill>
                <a:effectLst/>
                <a:latin typeface="Calibri" panose="020F0502020204030204" pitchFamily="34" charset="0"/>
                <a:ea typeface="Calibri" panose="020F0502020204030204" pitchFamily="34" charset="0"/>
              </a:rPr>
              <a:t>:  </a:t>
            </a:r>
            <a:r>
              <a:rPr lang="en-US" sz="1800" b="1" i="1" dirty="0">
                <a:solidFill>
                  <a:srgbClr val="000000"/>
                </a:solidFill>
                <a:effectLst/>
                <a:latin typeface="Calibri" panose="020F0502020204030204" pitchFamily="34" charset="0"/>
                <a:ea typeface="Calibri" panose="020F0502020204030204" pitchFamily="34" charset="0"/>
              </a:rPr>
              <a:t>Mr. Chris Gordon, </a:t>
            </a:r>
            <a:r>
              <a:rPr lang="en-IE" sz="1800" b="1" i="1" dirty="0">
                <a:solidFill>
                  <a:srgbClr val="000000"/>
                </a:solidFill>
                <a:effectLst/>
                <a:latin typeface="Calibri" panose="020F0502020204030204" pitchFamily="34" charset="0"/>
                <a:ea typeface="Calibri" panose="020F0502020204030204" pitchFamily="34" charset="0"/>
              </a:rPr>
              <a:t>CEO of the Irish Social Enterprise Network </a:t>
            </a:r>
            <a:endParaRPr lang="en-US" sz="1800" b="1" dirty="0">
              <a:solidFill>
                <a:srgbClr val="000000"/>
              </a:solidFill>
              <a:effectLst/>
              <a:latin typeface="Calibri" panose="020F0502020204030204" pitchFamily="34" charset="0"/>
              <a:ea typeface="Calibri" panose="020F0502020204030204" pitchFamily="34" charset="0"/>
            </a:endParaRPr>
          </a:p>
          <a:p>
            <a:pPr marL="683895" indent="-683895" algn="just"/>
            <a:endParaRPr lang="en-US" sz="1800" b="1" dirty="0">
              <a:solidFill>
                <a:srgbClr val="000000"/>
              </a:solidFill>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9:05a.m 	Introduction: </a:t>
            </a:r>
            <a:r>
              <a:rPr lang="en-US" sz="1800" b="1" i="1" dirty="0">
                <a:solidFill>
                  <a:srgbClr val="000000"/>
                </a:solidFill>
                <a:effectLst/>
                <a:latin typeface="Calibri" panose="020F0502020204030204" pitchFamily="34" charset="0"/>
                <a:ea typeface="Calibri" panose="020F0502020204030204" pitchFamily="34" charset="0"/>
              </a:rPr>
              <a:t>Donal Guerin</a:t>
            </a:r>
            <a:r>
              <a:rPr lang="en-US" sz="1800" b="1" dirty="0">
                <a:solidFill>
                  <a:srgbClr val="000000"/>
                </a:solidFill>
                <a:effectLst/>
                <a:latin typeface="Calibri" panose="020F0502020204030204" pitchFamily="34" charset="0"/>
                <a:ea typeface="Calibri" panose="020F0502020204030204" pitchFamily="34" charset="0"/>
              </a:rPr>
              <a:t>, FOSO-POCO Project Manager, Cork City Council .	</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9:15 a.m.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Local ecosystem for social enterprises in Ireland and Cork</a:t>
            </a:r>
            <a:r>
              <a:rPr lang="en-US" sz="1800" dirty="0">
                <a:solidFill>
                  <a:srgbClr val="000000"/>
                </a:solidFill>
                <a:effectLst/>
                <a:latin typeface="Calibri" panose="020F0502020204030204" pitchFamily="34" charset="0"/>
                <a:ea typeface="Calibri" panose="020F0502020204030204" pitchFamily="34" charset="0"/>
              </a:rPr>
              <a:t>:  Presentation by </a:t>
            </a:r>
            <a:r>
              <a:rPr lang="en-US" sz="1800" b="1" i="1" dirty="0">
                <a:solidFill>
                  <a:srgbClr val="000000"/>
                </a:solidFill>
                <a:effectLst/>
                <a:latin typeface="Calibri" panose="020F0502020204030204" pitchFamily="34" charset="0"/>
                <a:ea typeface="Calibri" panose="020F0502020204030204" pitchFamily="34" charset="0"/>
              </a:rPr>
              <a:t>Donal Guerin</a:t>
            </a:r>
            <a:r>
              <a:rPr lang="en-US" sz="1800" dirty="0">
                <a:solidFill>
                  <a:srgbClr val="000000"/>
                </a:solidFill>
                <a:effectLst/>
                <a:latin typeface="Calibri" panose="020F0502020204030204" pitchFamily="34" charset="0"/>
                <a:ea typeface="Calibri" panose="020F0502020204030204" pitchFamily="34" charset="0"/>
              </a:rPr>
              <a:t>, Project Manager, FOSO-POCO, Cork City Council</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9:30 a.m.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Local good practice 1</a:t>
            </a:r>
            <a:r>
              <a:rPr lang="en-US" sz="1800" dirty="0">
                <a:solidFill>
                  <a:srgbClr val="000000"/>
                </a:solidFill>
                <a:effectLst/>
                <a:latin typeface="Calibri" panose="020F0502020204030204" pitchFamily="34" charset="0"/>
                <a:ea typeface="Calibri" panose="020F0502020204030204" pitchFamily="34" charset="0"/>
              </a:rPr>
              <a:t>:  Presentation by </a:t>
            </a:r>
            <a:r>
              <a:rPr lang="en-US" sz="1800" b="1" i="1" dirty="0">
                <a:solidFill>
                  <a:srgbClr val="000000"/>
                </a:solidFill>
                <a:effectLst/>
                <a:latin typeface="Calibri" panose="020F0502020204030204" pitchFamily="34" charset="0"/>
                <a:ea typeface="Calibri" panose="020F0502020204030204" pitchFamily="34" charset="0"/>
              </a:rPr>
              <a:t>Margaret Healy,</a:t>
            </a:r>
            <a:r>
              <a:rPr lang="en-US" sz="1800" dirty="0">
                <a:solidFill>
                  <a:srgbClr val="000000"/>
                </a:solidFill>
                <a:effectLst/>
                <a:latin typeface="Calibri" panose="020F0502020204030204" pitchFamily="34" charset="0"/>
                <a:ea typeface="Calibri" panose="020F0502020204030204" pitchFamily="34" charset="0"/>
              </a:rPr>
              <a:t> </a:t>
            </a:r>
            <a:r>
              <a:rPr lang="en-US" sz="1800" b="1" i="1" dirty="0">
                <a:solidFill>
                  <a:srgbClr val="000000"/>
                </a:solidFill>
                <a:effectLst/>
                <a:latin typeface="Calibri" panose="020F0502020204030204" pitchFamily="34" charset="0"/>
                <a:ea typeface="Calibri" panose="020F0502020204030204" pitchFamily="34" charset="0"/>
              </a:rPr>
              <a:t>Re-think Ireland</a:t>
            </a:r>
            <a:r>
              <a:rPr lang="en-US" sz="1800" dirty="0">
                <a:solidFill>
                  <a:srgbClr val="000000"/>
                </a:solidFill>
                <a:effectLst/>
                <a:latin typeface="Calibri" panose="020F0502020204030204" pitchFamily="34" charset="0"/>
                <a:ea typeface="Calibri" panose="020F0502020204030204" pitchFamily="34" charset="0"/>
              </a:rPr>
              <a:t> who support innovative social enterprises working in communities across Ireland</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9:40 a.m.	local good practice 2:</a:t>
            </a:r>
            <a:r>
              <a:rPr lang="en-US" sz="1800" dirty="0">
                <a:solidFill>
                  <a:srgbClr val="000000"/>
                </a:solidFill>
                <a:effectLst/>
                <a:latin typeface="Calibri" panose="020F0502020204030204" pitchFamily="34" charset="0"/>
                <a:ea typeface="Calibri" panose="020F0502020204030204" pitchFamily="34" charset="0"/>
              </a:rPr>
              <a:t>  Presentation by Ms. </a:t>
            </a:r>
            <a:r>
              <a:rPr lang="en-US" sz="1800" b="1" i="1" dirty="0">
                <a:solidFill>
                  <a:srgbClr val="000000"/>
                </a:solidFill>
                <a:effectLst/>
                <a:latin typeface="Calibri" panose="020F0502020204030204" pitchFamily="34" charset="0"/>
                <a:ea typeface="Calibri" panose="020F0502020204030204" pitchFamily="34" charset="0"/>
              </a:rPr>
              <a:t>Cathy Buchanan, Manager, </a:t>
            </a:r>
            <a:r>
              <a:rPr lang="en-US" sz="1800" b="1" i="1" dirty="0" err="1">
                <a:solidFill>
                  <a:srgbClr val="000000"/>
                </a:solidFill>
                <a:effectLst/>
                <a:latin typeface="Calibri" panose="020F0502020204030204" pitchFamily="34" charset="0"/>
                <a:ea typeface="Calibri" panose="020F0502020204030204" pitchFamily="34" charset="0"/>
              </a:rPr>
              <a:t>Meitheal</a:t>
            </a:r>
            <a:r>
              <a:rPr lang="en-US" sz="1800" b="1" i="1" dirty="0">
                <a:solidFill>
                  <a:srgbClr val="000000"/>
                </a:solidFill>
                <a:effectLst/>
                <a:latin typeface="Calibri" panose="020F0502020204030204" pitchFamily="34" charset="0"/>
                <a:ea typeface="Calibri" panose="020F0502020204030204" pitchFamily="34" charset="0"/>
              </a:rPr>
              <a:t> Mara,</a:t>
            </a:r>
            <a:r>
              <a:rPr lang="en-US" sz="1800" dirty="0">
                <a:solidFill>
                  <a:srgbClr val="000000"/>
                </a:solidFill>
                <a:effectLst/>
                <a:latin typeface="Calibri" panose="020F0502020204030204" pitchFamily="34" charset="0"/>
                <a:ea typeface="Calibri" panose="020F0502020204030204" pitchFamily="34" charset="0"/>
              </a:rPr>
              <a:t> community boat yard in Cork and training </a:t>
            </a:r>
            <a:r>
              <a:rPr lang="en-US" sz="1800" dirty="0" err="1">
                <a:solidFill>
                  <a:srgbClr val="000000"/>
                </a:solidFill>
                <a:effectLst/>
                <a:latin typeface="Calibri" panose="020F0502020204030204" pitchFamily="34" charset="0"/>
                <a:ea typeface="Calibri" panose="020F0502020204030204" pitchFamily="34" charset="0"/>
              </a:rPr>
              <a:t>centre</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9:50 a.m.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Q/A and peer review</a:t>
            </a:r>
            <a:r>
              <a:rPr lang="en-US" sz="1800" dirty="0">
                <a:solidFill>
                  <a:srgbClr val="000000"/>
                </a:solidFill>
                <a:effectLst/>
                <a:latin typeface="Calibri" panose="020F0502020204030204" pitchFamily="34" charset="0"/>
                <a:ea typeface="Calibri" panose="020F0502020204030204" pitchFamily="34" charset="0"/>
              </a:rPr>
              <a:t> of Ireland and Cork’s ecosystem for social enterprises (open discussion)</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10:20 a.m.	</a:t>
            </a:r>
            <a:r>
              <a:rPr lang="en-US" sz="1800" dirty="0">
                <a:solidFill>
                  <a:srgbClr val="000000"/>
                </a:solidFill>
                <a:effectLst/>
                <a:latin typeface="Calibri" panose="020F0502020204030204" pitchFamily="34" charset="0"/>
                <a:ea typeface="Calibri" panose="020F0502020204030204" pitchFamily="34" charset="0"/>
              </a:rPr>
              <a:t>Break 10’</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algn="just"/>
            <a:r>
              <a:rPr lang="en-GB" sz="1800" b="1" i="1" dirty="0">
                <a:solidFill>
                  <a:srgbClr val="000000"/>
                </a:solidFill>
                <a:effectLst/>
                <a:latin typeface="Calibri" panose="020F0502020204030204" pitchFamily="34" charset="0"/>
                <a:ea typeface="Times New Roman" panose="02020603050405020304" pitchFamily="18" charset="0"/>
              </a:rPr>
              <a:t>Thematic workshop: </a:t>
            </a:r>
            <a:r>
              <a:rPr lang="en-IE" sz="1800" b="1" i="1" dirty="0">
                <a:solidFill>
                  <a:srgbClr val="000000"/>
                </a:solidFill>
                <a:effectLst/>
                <a:latin typeface="Calibri" panose="020F0502020204030204" pitchFamily="34" charset="0"/>
                <a:ea typeface="Times New Roman" panose="02020603050405020304" pitchFamily="18" charset="0"/>
              </a:rPr>
              <a:t>Establishing local supports to assist social enterprises in a post-Covid economy to further their viability and job creation prospects</a:t>
            </a:r>
            <a:endParaRPr lang="en-IE" sz="1800" i="1"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10:30 a.m.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Thematic workshop expert</a:t>
            </a:r>
            <a:r>
              <a:rPr lang="en-US" sz="1800" dirty="0">
                <a:solidFill>
                  <a:srgbClr val="000000"/>
                </a:solidFill>
                <a:effectLst/>
                <a:latin typeface="Calibri" panose="020F0502020204030204" pitchFamily="34" charset="0"/>
                <a:ea typeface="Calibri" panose="020F0502020204030204" pitchFamily="34" charset="0"/>
              </a:rPr>
              <a:t>: Presentation by </a:t>
            </a:r>
            <a:r>
              <a:rPr lang="en-US" sz="1800" b="1" i="1" dirty="0">
                <a:solidFill>
                  <a:srgbClr val="000000"/>
                </a:solidFill>
                <a:effectLst/>
                <a:latin typeface="Calibri" panose="020F0502020204030204" pitchFamily="34" charset="0"/>
                <a:ea typeface="Calibri" panose="020F0502020204030204" pitchFamily="34" charset="0"/>
              </a:rPr>
              <a:t>Mikel Irujo Amezaga</a:t>
            </a:r>
            <a:r>
              <a:rPr lang="en-US" sz="1800" dirty="0">
                <a:solidFill>
                  <a:srgbClr val="000000"/>
                </a:solidFill>
                <a:effectLst/>
                <a:latin typeface="Calibri" panose="020F0502020204030204" pitchFamily="34" charset="0"/>
                <a:ea typeface="Calibri" panose="020F0502020204030204" pitchFamily="34" charset="0"/>
              </a:rPr>
              <a:t>, Minister for Economic and Business Development in the Regional Government of Navarre in Spain and Rapporteur European Committee of the Regions</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10:50 a.m.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Thematic workshop, practitioner</a:t>
            </a:r>
            <a:r>
              <a:rPr lang="en-US" sz="1800" dirty="0">
                <a:solidFill>
                  <a:srgbClr val="000000"/>
                </a:solidFill>
                <a:effectLst/>
                <a:latin typeface="Calibri" panose="020F0502020204030204" pitchFamily="34" charset="0"/>
                <a:ea typeface="Calibri" panose="020F0502020204030204" pitchFamily="34" charset="0"/>
              </a:rPr>
              <a:t>:  presentation by </a:t>
            </a:r>
            <a:r>
              <a:rPr lang="en-US" sz="1800" b="1" i="1" dirty="0">
                <a:solidFill>
                  <a:srgbClr val="000000"/>
                </a:solidFill>
                <a:effectLst/>
                <a:latin typeface="Calibri" panose="020F0502020204030204" pitchFamily="34" charset="0"/>
                <a:ea typeface="Calibri" panose="020F0502020204030204" pitchFamily="34" charset="0"/>
              </a:rPr>
              <a:t>Mr. Steven Flint, Manager, Cork Deaf Enterprises</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11:10 a.m.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Thematic workshop local expert</a:t>
            </a:r>
            <a:r>
              <a:rPr lang="en-US" sz="1800" dirty="0">
                <a:solidFill>
                  <a:srgbClr val="000000"/>
                </a:solidFill>
                <a:effectLst/>
                <a:latin typeface="Calibri" panose="020F0502020204030204" pitchFamily="34" charset="0"/>
                <a:ea typeface="Calibri" panose="020F0502020204030204" pitchFamily="34" charset="0"/>
              </a:rPr>
              <a:t>:  presentation by </a:t>
            </a:r>
            <a:r>
              <a:rPr lang="en-US" sz="1800" b="1" dirty="0" err="1">
                <a:solidFill>
                  <a:srgbClr val="000000"/>
                </a:solidFill>
                <a:effectLst/>
                <a:latin typeface="Calibri" panose="020F0502020204030204" pitchFamily="34" charset="0"/>
                <a:ea typeface="Calibri" panose="020F0502020204030204" pitchFamily="34" charset="0"/>
              </a:rPr>
              <a:t>Mr</a:t>
            </a:r>
            <a:r>
              <a:rPr lang="en-US" sz="1800" b="1" dirty="0">
                <a:solidFill>
                  <a:srgbClr val="000000"/>
                </a:solidFill>
                <a:effectLst/>
                <a:latin typeface="Calibri" panose="020F0502020204030204" pitchFamily="34" charset="0"/>
                <a:ea typeface="Calibri" panose="020F0502020204030204" pitchFamily="34" charset="0"/>
              </a:rPr>
              <a:t> JJ O’Connell, Manager Northside for Business, Cork</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11:30 a.m.	</a:t>
            </a:r>
            <a:r>
              <a:rPr lang="en-US" sz="1800" dirty="0">
                <a:solidFill>
                  <a:srgbClr val="000000"/>
                </a:solidFill>
                <a:effectLst/>
                <a:latin typeface="Calibri" panose="020F0502020204030204" pitchFamily="34" charset="0"/>
                <a:ea typeface="Calibri" panose="020F0502020204030204" pitchFamily="34" charset="0"/>
              </a:rPr>
              <a:t>Break 10’</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11: 40 a.m.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Panel discussion</a:t>
            </a:r>
            <a:r>
              <a:rPr lang="en-US" sz="1800" dirty="0">
                <a:solidFill>
                  <a:srgbClr val="000000"/>
                </a:solidFill>
                <a:effectLst/>
                <a:latin typeface="Calibri" panose="020F0502020204030204" pitchFamily="34" charset="0"/>
                <a:ea typeface="Calibri" panose="020F0502020204030204" pitchFamily="34" charset="0"/>
              </a:rPr>
              <a:t> – thematic discussion 20’</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12:00 p.m.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Breakout Rooms</a:t>
            </a:r>
            <a:r>
              <a:rPr lang="en-US" sz="1800" dirty="0">
                <a:solidFill>
                  <a:srgbClr val="000000"/>
                </a:solidFill>
                <a:effectLst/>
                <a:latin typeface="Calibri" panose="020F0502020204030204" pitchFamily="34" charset="0"/>
                <a:ea typeface="Calibri" panose="020F0502020204030204" pitchFamily="34" charset="0"/>
              </a:rPr>
              <a:t> /Discussion/Networking on Thematic Topic – 20’</a:t>
            </a:r>
            <a:endParaRPr lang="en-IE" sz="1800" dirty="0">
              <a:effectLst/>
              <a:latin typeface="Calibri" panose="020F0502020204030204" pitchFamily="34" charset="0"/>
              <a:ea typeface="Calibri" panose="020F0502020204030204" pitchFamily="34" charset="0"/>
            </a:endParaRPr>
          </a:p>
          <a:p>
            <a:pPr marL="683895" indent="-683895" algn="just"/>
            <a:r>
              <a:rPr lang="en-US" sz="1800" dirty="0">
                <a:solidFill>
                  <a:srgbClr val="000000"/>
                </a:solidFill>
                <a:effectLst/>
                <a:latin typeface="Calibri" panose="020F0502020204030204" pitchFamily="34" charset="0"/>
                <a:ea typeface="Calibri" panose="020F0502020204030204" pitchFamily="34" charset="0"/>
              </a:rPr>
              <a:t>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12:30 p.m.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Closing remarks</a:t>
            </a:r>
            <a:r>
              <a:rPr lang="en-US" sz="1800" dirty="0">
                <a:solidFill>
                  <a:srgbClr val="000000"/>
                </a:solidFill>
                <a:effectLst/>
                <a:latin typeface="Calibri" panose="020F0502020204030204" pitchFamily="34" charset="0"/>
                <a:ea typeface="Calibri" panose="020F0502020204030204" pitchFamily="34" charset="0"/>
              </a:rPr>
              <a:t> 15’ </a:t>
            </a:r>
            <a:endParaRPr lang="en-IE" sz="1800" dirty="0">
              <a:effectLst/>
              <a:latin typeface="Calibri" panose="020F0502020204030204" pitchFamily="34" charset="0"/>
              <a:ea typeface="Calibri" panose="020F0502020204030204" pitchFamily="34" charset="0"/>
            </a:endParaRPr>
          </a:p>
          <a:p>
            <a:pPr marL="683895" indent="-683895" algn="just"/>
            <a:r>
              <a:rPr lang="en-US" sz="1800" b="1" dirty="0">
                <a:solidFill>
                  <a:srgbClr val="000000"/>
                </a:solidFill>
                <a:effectLst/>
                <a:latin typeface="Calibri" panose="020F0502020204030204" pitchFamily="34" charset="0"/>
                <a:ea typeface="Calibri" panose="020F0502020204030204" pitchFamily="34" charset="0"/>
              </a:rPr>
              <a:t>12:45 p.m.</a:t>
            </a:r>
            <a:r>
              <a:rPr lang="en-US" sz="1800" dirty="0">
                <a:solidFill>
                  <a:srgbClr val="000000"/>
                </a:solidFill>
                <a:effectLst/>
                <a:latin typeface="Calibri" panose="020F0502020204030204" pitchFamily="34" charset="0"/>
                <a:ea typeface="Calibri" panose="020F0502020204030204" pitchFamily="34" charset="0"/>
              </a:rPr>
              <a:t>	</a:t>
            </a:r>
            <a:r>
              <a:rPr lang="en-US" sz="1800" b="1" dirty="0">
                <a:solidFill>
                  <a:srgbClr val="000000"/>
                </a:solidFill>
                <a:effectLst/>
                <a:latin typeface="Calibri" panose="020F0502020204030204" pitchFamily="34" charset="0"/>
                <a:ea typeface="Calibri" panose="020F0502020204030204" pitchFamily="34" charset="0"/>
              </a:rPr>
              <a:t>End</a:t>
            </a:r>
            <a:endParaRPr lang="en-IE" sz="1800" dirty="0">
              <a:effectLst/>
              <a:latin typeface="Calibri" panose="020F0502020204030204" pitchFamily="34" charset="0"/>
              <a:ea typeface="Calibri" panose="020F0502020204030204" pitchFamily="34" charset="0"/>
            </a:endParaRPr>
          </a:p>
          <a:p>
            <a:pPr algn="l"/>
            <a:endParaRPr lang="en-IE" dirty="0">
              <a:solidFill>
                <a:schemeClr val="tx1"/>
              </a:solidFill>
            </a:endParaRPr>
          </a:p>
        </p:txBody>
      </p:sp>
      <p:sp>
        <p:nvSpPr>
          <p:cNvPr id="3" name="Title 2">
            <a:extLst>
              <a:ext uri="{FF2B5EF4-FFF2-40B4-BE49-F238E27FC236}">
                <a16:creationId xmlns:a16="http://schemas.microsoft.com/office/drawing/2014/main" id="{620EDF49-4D8E-4D28-B746-CBCD7FA1EDF3}"/>
              </a:ext>
            </a:extLst>
          </p:cNvPr>
          <p:cNvSpPr>
            <a:spLocks noGrp="1"/>
          </p:cNvSpPr>
          <p:nvPr>
            <p:ph type="ctrTitle"/>
          </p:nvPr>
        </p:nvSpPr>
        <p:spPr>
          <a:xfrm>
            <a:off x="716437" y="139916"/>
            <a:ext cx="11322863" cy="1085569"/>
          </a:xfrm>
        </p:spPr>
        <p:txBody>
          <a:bodyPr/>
          <a:lstStyle/>
          <a:p>
            <a:r>
              <a:rPr lang="en-IE" dirty="0"/>
              <a:t>Agenda</a:t>
            </a:r>
          </a:p>
        </p:txBody>
      </p:sp>
    </p:spTree>
    <p:extLst>
      <p:ext uri="{BB962C8B-B14F-4D97-AF65-F5344CB8AC3E}">
        <p14:creationId xmlns:p14="http://schemas.microsoft.com/office/powerpoint/2010/main" val="37544344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5AB80A50-1D46-4CD4-A0EE-AD62B64C7C87}"/>
              </a:ext>
            </a:extLst>
          </p:cNvPr>
          <p:cNvSpPr>
            <a:spLocks noGrp="1"/>
          </p:cNvSpPr>
          <p:nvPr>
            <p:ph type="subTitle" idx="1"/>
          </p:nvPr>
        </p:nvSpPr>
        <p:spPr>
          <a:xfrm>
            <a:off x="463133" y="1098904"/>
            <a:ext cx="10259505" cy="5466236"/>
          </a:xfrm>
        </p:spPr>
        <p:txBody>
          <a:bodyPr/>
          <a:lstStyle/>
          <a:p>
            <a:pPr algn="just"/>
            <a:endParaRPr lang="en-IE" dirty="0"/>
          </a:p>
        </p:txBody>
      </p:sp>
      <p:sp>
        <p:nvSpPr>
          <p:cNvPr id="3" name="Title 2">
            <a:extLst>
              <a:ext uri="{FF2B5EF4-FFF2-40B4-BE49-F238E27FC236}">
                <a16:creationId xmlns:a16="http://schemas.microsoft.com/office/drawing/2014/main" id="{13195D27-2879-4F4C-9AE3-17DE4D11F191}"/>
              </a:ext>
            </a:extLst>
          </p:cNvPr>
          <p:cNvSpPr>
            <a:spLocks noGrp="1"/>
          </p:cNvSpPr>
          <p:nvPr>
            <p:ph type="ctrTitle"/>
          </p:nvPr>
        </p:nvSpPr>
        <p:spPr>
          <a:xfrm>
            <a:off x="727086" y="139916"/>
            <a:ext cx="10259505" cy="1377799"/>
          </a:xfrm>
        </p:spPr>
        <p:txBody>
          <a:bodyPr/>
          <a:lstStyle/>
          <a:p>
            <a:r>
              <a:rPr lang="en-IE" sz="2000" dirty="0">
                <a:effectLst/>
                <a:latin typeface="Calibri" panose="020F0502020204030204" pitchFamily="34" charset="0"/>
                <a:ea typeface="Calibri" panose="020F0502020204030204" pitchFamily="34" charset="0"/>
              </a:rPr>
              <a:t> </a:t>
            </a:r>
            <a:br>
              <a:rPr lang="en-IE" sz="2000" dirty="0">
                <a:effectLst/>
                <a:latin typeface="Calibri" panose="020F0502020204030204" pitchFamily="34" charset="0"/>
                <a:ea typeface="Calibri" panose="020F0502020204030204" pitchFamily="34" charset="0"/>
              </a:rPr>
            </a:br>
            <a:r>
              <a:rPr lang="en-IE" sz="2000" dirty="0"/>
              <a:t>Please write one sentence that describes how you feel that Covid-19 has affected social enterprises?</a:t>
            </a:r>
            <a:br>
              <a:rPr lang="en-IE" sz="2000" dirty="0"/>
            </a:br>
            <a:endParaRPr lang="en-IE" sz="2000" dirty="0"/>
          </a:p>
        </p:txBody>
      </p:sp>
      <p:graphicFrame>
        <p:nvGraphicFramePr>
          <p:cNvPr id="4" name="Table 3">
            <a:extLst>
              <a:ext uri="{FF2B5EF4-FFF2-40B4-BE49-F238E27FC236}">
                <a16:creationId xmlns:a16="http://schemas.microsoft.com/office/drawing/2014/main" id="{81A3A7B4-8BEC-4EDB-BA8D-1B212E92652B}"/>
              </a:ext>
            </a:extLst>
          </p:cNvPr>
          <p:cNvGraphicFramePr>
            <a:graphicFrameLocks noGrp="1"/>
          </p:cNvGraphicFramePr>
          <p:nvPr>
            <p:extLst>
              <p:ext uri="{D42A27DB-BD31-4B8C-83A1-F6EECF244321}">
                <p14:modId xmlns:p14="http://schemas.microsoft.com/office/powerpoint/2010/main" val="2934816536"/>
              </p:ext>
            </p:extLst>
          </p:nvPr>
        </p:nvGraphicFramePr>
        <p:xfrm>
          <a:off x="595109" y="1108331"/>
          <a:ext cx="11471199" cy="5456809"/>
        </p:xfrm>
        <a:graphic>
          <a:graphicData uri="http://schemas.openxmlformats.org/drawingml/2006/table">
            <a:tbl>
              <a:tblPr>
                <a:tableStyleId>{5C22544A-7EE6-4342-B048-85BDC9FD1C3A}</a:tableStyleId>
              </a:tblPr>
              <a:tblGrid>
                <a:gridCol w="11471199">
                  <a:extLst>
                    <a:ext uri="{9D8B030D-6E8A-4147-A177-3AD203B41FA5}">
                      <a16:colId xmlns:a16="http://schemas.microsoft.com/office/drawing/2014/main" val="194746065"/>
                    </a:ext>
                  </a:extLst>
                </a:gridCol>
              </a:tblGrid>
              <a:tr h="0">
                <a:tc>
                  <a:txBody>
                    <a:bodyPr/>
                    <a:lstStyle/>
                    <a:p>
                      <a:pPr algn="l" fontAlgn="b"/>
                      <a:r>
                        <a:rPr lang="en-IE" sz="1800" u="none" strike="noStrike">
                          <a:effectLst/>
                        </a:rPr>
                        <a:t>Similar to other enterprises it has affected them badly although government supports have been good</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287904154"/>
                  </a:ext>
                </a:extLst>
              </a:tr>
              <a:tr h="440073">
                <a:tc>
                  <a:txBody>
                    <a:bodyPr/>
                    <a:lstStyle/>
                    <a:p>
                      <a:pPr algn="l" fontAlgn="b"/>
                      <a:r>
                        <a:rPr lang="en-IE" sz="1800" u="none" strike="noStrike">
                          <a:effectLst/>
                        </a:rPr>
                        <a:t>it has been significantly harder to for social enterprises to get up and running for those that arn't based online</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4200584204"/>
                  </a:ext>
                </a:extLst>
              </a:tr>
              <a:tr h="221999">
                <a:tc>
                  <a:txBody>
                    <a:bodyPr/>
                    <a:lstStyle/>
                    <a:p>
                      <a:pPr algn="l" fontAlgn="b"/>
                      <a:r>
                        <a:rPr lang="en-IE" sz="1800" u="none" strike="noStrike">
                          <a:effectLst/>
                        </a:rPr>
                        <a:t>Move to online activities</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3739279460"/>
                  </a:ext>
                </a:extLst>
              </a:tr>
              <a:tr h="221999">
                <a:tc>
                  <a:txBody>
                    <a:bodyPr/>
                    <a:lstStyle/>
                    <a:p>
                      <a:pPr algn="l" fontAlgn="b"/>
                      <a:r>
                        <a:rPr lang="en-IE" sz="1800" u="none" strike="noStrike">
                          <a:effectLst/>
                        </a:rPr>
                        <a:t>made them more relevant</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3091156136"/>
                  </a:ext>
                </a:extLst>
              </a:tr>
              <a:tr h="221999">
                <a:tc>
                  <a:txBody>
                    <a:bodyPr/>
                    <a:lstStyle/>
                    <a:p>
                      <a:pPr algn="l" fontAlgn="b"/>
                      <a:r>
                        <a:rPr lang="en-IE" sz="1800" u="none" strike="noStrike">
                          <a:effectLst/>
                        </a:rPr>
                        <a:t>It may have presented challenges or opportunities...</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3702367498"/>
                  </a:ext>
                </a:extLst>
              </a:tr>
              <a:tr h="221999">
                <a:tc>
                  <a:txBody>
                    <a:bodyPr/>
                    <a:lstStyle/>
                    <a:p>
                      <a:pPr algn="l" fontAlgn="b"/>
                      <a:r>
                        <a:rPr lang="en-IE" sz="1800" u="none" strike="noStrike">
                          <a:effectLst/>
                        </a:rPr>
                        <a:t>Social enterprises need to tackle a higher level of vulnerability in society</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1519830161"/>
                  </a:ext>
                </a:extLst>
              </a:tr>
              <a:tr h="440073">
                <a:tc>
                  <a:txBody>
                    <a:bodyPr/>
                    <a:lstStyle/>
                    <a:p>
                      <a:pPr algn="l" fontAlgn="b"/>
                      <a:r>
                        <a:rPr lang="en-IE" sz="1800" u="none" strike="noStrike">
                          <a:effectLst/>
                        </a:rPr>
                        <a:t>In Malta the format of a Social Enterprise still does not exist legally - however those enterprise that have this objective yet are registered in a different form were as badly hit as any other business</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1672364227"/>
                  </a:ext>
                </a:extLst>
              </a:tr>
              <a:tr h="221999">
                <a:tc>
                  <a:txBody>
                    <a:bodyPr/>
                    <a:lstStyle/>
                    <a:p>
                      <a:pPr algn="l" fontAlgn="b"/>
                      <a:r>
                        <a:rPr lang="en-IE" sz="1800" u="none" strike="noStrike">
                          <a:effectLst/>
                        </a:rPr>
                        <a:t>online environment opportunities</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1015696578"/>
                  </a:ext>
                </a:extLst>
              </a:tr>
              <a:tr h="229274">
                <a:tc>
                  <a:txBody>
                    <a:bodyPr/>
                    <a:lstStyle/>
                    <a:p>
                      <a:pPr algn="l" fontAlgn="b"/>
                      <a:r>
                        <a:rPr lang="en-IE" sz="1800" u="none" strike="noStrike">
                          <a:effectLst/>
                        </a:rPr>
                        <a:t>As far as we know, COVID-19 has certainly decreased the social enterprises' income dramatically.</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1894418682"/>
                  </a:ext>
                </a:extLst>
              </a:tr>
              <a:tr h="221999">
                <a:tc>
                  <a:txBody>
                    <a:bodyPr/>
                    <a:lstStyle/>
                    <a:p>
                      <a:pPr algn="l" fontAlgn="b"/>
                      <a:r>
                        <a:rPr lang="en-IE" sz="1800" u="none" strike="noStrike">
                          <a:effectLst/>
                        </a:rPr>
                        <a:t>Lack of operational funding</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806060968"/>
                  </a:ext>
                </a:extLst>
              </a:tr>
              <a:tr h="221999">
                <a:tc>
                  <a:txBody>
                    <a:bodyPr/>
                    <a:lstStyle/>
                    <a:p>
                      <a:pPr algn="l" fontAlgn="b"/>
                      <a:r>
                        <a:rPr lang="en-IE" sz="1800" u="none" strike="noStrike">
                          <a:effectLst/>
                        </a:rPr>
                        <a:t>The Covid-crisis had significant negative impact on social enterprises</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2240973024"/>
                  </a:ext>
                </a:extLst>
              </a:tr>
              <a:tr h="440073">
                <a:tc>
                  <a:txBody>
                    <a:bodyPr/>
                    <a:lstStyle/>
                    <a:p>
                      <a:pPr algn="l" fontAlgn="b"/>
                      <a:r>
                        <a:rPr lang="en-IE" sz="1800" u="none" strike="noStrike" dirty="0">
                          <a:effectLst/>
                        </a:rPr>
                        <a:t>It has been difficult financially but has created new opportunities as well as digital health and especially mental health innovations are gaining a momentum</a:t>
                      </a:r>
                      <a:endParaRPr lang="en-IE" sz="1800" b="0" i="0" u="none" strike="noStrike" dirty="0">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3054790539"/>
                  </a:ext>
                </a:extLst>
              </a:tr>
              <a:tr h="229274">
                <a:tc>
                  <a:txBody>
                    <a:bodyPr/>
                    <a:lstStyle/>
                    <a:p>
                      <a:pPr algn="l" fontAlgn="b"/>
                      <a:r>
                        <a:rPr lang="en-IE" sz="1800" u="none" strike="noStrike">
                          <a:effectLst/>
                        </a:rPr>
                        <a:t>Covid-19 put all enterprises to find solutions to survive - stressful times where all had to be creative.</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723885725"/>
                  </a:ext>
                </a:extLst>
              </a:tr>
              <a:tr h="221999">
                <a:tc>
                  <a:txBody>
                    <a:bodyPr/>
                    <a:lstStyle/>
                    <a:p>
                      <a:pPr algn="l" fontAlgn="b"/>
                      <a:r>
                        <a:rPr lang="en-IE" sz="1800" u="none" strike="noStrike">
                          <a:effectLst/>
                        </a:rPr>
                        <a:t>It has put more focus on social entrepreneurship and its importance.</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3159598234"/>
                  </a:ext>
                </a:extLst>
              </a:tr>
              <a:tr h="221999">
                <a:tc>
                  <a:txBody>
                    <a:bodyPr/>
                    <a:lstStyle/>
                    <a:p>
                      <a:pPr algn="l" fontAlgn="b"/>
                      <a:r>
                        <a:rPr lang="en-IE" sz="1800" u="none" strike="noStrike">
                          <a:effectLst/>
                        </a:rPr>
                        <a:t>has made us more creative and resilient</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3324558230"/>
                  </a:ext>
                </a:extLst>
              </a:tr>
              <a:tr h="221999">
                <a:tc>
                  <a:txBody>
                    <a:bodyPr/>
                    <a:lstStyle/>
                    <a:p>
                      <a:pPr algn="l" fontAlgn="b"/>
                      <a:r>
                        <a:rPr lang="en-IE" sz="1800" u="none" strike="noStrike">
                          <a:effectLst/>
                        </a:rPr>
                        <a:t>Many social enterprises were critical in their communities during Covid-19</a:t>
                      </a:r>
                      <a:endParaRPr lang="en-IE" sz="1800" b="0" i="0" u="none" strike="noStrike">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831776917"/>
                  </a:ext>
                </a:extLst>
              </a:tr>
              <a:tr h="221999">
                <a:tc>
                  <a:txBody>
                    <a:bodyPr/>
                    <a:lstStyle/>
                    <a:p>
                      <a:pPr algn="l" fontAlgn="b"/>
                      <a:r>
                        <a:rPr lang="en-IE" sz="1800" u="none" strike="noStrike" dirty="0">
                          <a:effectLst/>
                        </a:rPr>
                        <a:t>Made them more resilient, rooted to their mission</a:t>
                      </a:r>
                      <a:endParaRPr lang="en-IE" sz="1800" b="0" i="0" u="none" strike="noStrike" dirty="0">
                        <a:solidFill>
                          <a:srgbClr val="000000"/>
                        </a:solidFill>
                        <a:effectLst/>
                        <a:latin typeface="Calibri" panose="020F0502020204030204" pitchFamily="34" charset="0"/>
                      </a:endParaRPr>
                    </a:p>
                  </a:txBody>
                  <a:tcPr marL="4936" marR="4936" marT="4936" marB="0" anchor="b"/>
                </a:tc>
                <a:extLst>
                  <a:ext uri="{0D108BD9-81ED-4DB2-BD59-A6C34878D82A}">
                    <a16:rowId xmlns:a16="http://schemas.microsoft.com/office/drawing/2014/main" val="2346413038"/>
                  </a:ext>
                </a:extLst>
              </a:tr>
            </a:tbl>
          </a:graphicData>
        </a:graphic>
      </p:graphicFrame>
    </p:spTree>
    <p:extLst>
      <p:ext uri="{BB962C8B-B14F-4D97-AF65-F5344CB8AC3E}">
        <p14:creationId xmlns:p14="http://schemas.microsoft.com/office/powerpoint/2010/main" val="42366471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9AB90467-280E-469C-9138-201DC01274AA}"/>
              </a:ext>
            </a:extLst>
          </p:cNvPr>
          <p:cNvSpPr>
            <a:spLocks noGrp="1"/>
          </p:cNvSpPr>
          <p:nvPr>
            <p:ph type="subTitle" idx="1"/>
          </p:nvPr>
        </p:nvSpPr>
        <p:spPr>
          <a:xfrm>
            <a:off x="452487" y="1743959"/>
            <a:ext cx="9910713" cy="4619134"/>
          </a:xfrm>
        </p:spPr>
        <p:txBody>
          <a:bodyPr>
            <a:normAutofit fontScale="92500" lnSpcReduction="20000"/>
          </a:bodyPr>
          <a:lstStyle/>
          <a:p>
            <a:pPr marL="0" algn="l" rtl="0" eaLnBrk="1" fontAlgn="b" latinLnBrk="0" hangingPunct="1">
              <a:spcBef>
                <a:spcPts val="0"/>
              </a:spcBef>
              <a:spcAft>
                <a:spcPts val="0"/>
              </a:spcAft>
            </a:pPr>
            <a:r>
              <a:rPr lang="en-IE" sz="1800" b="0" i="0" u="none" strike="noStrike" kern="1200" dirty="0">
                <a:solidFill>
                  <a:srgbClr val="000000"/>
                </a:solidFill>
                <a:effectLst/>
                <a:latin typeface="Calibri" panose="020F0502020204030204" pitchFamily="34" charset="0"/>
              </a:rPr>
              <a:t>...</a:t>
            </a:r>
            <a:endParaRPr lang="en-IE" sz="18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It has made the situation more challenging.</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The pandemic has hit Social Enterprises in the same way it has hit other business entities</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Although the pandemic has undoubtedly affected all businesses, in Malta, the lack of legal recognition may have hindered social enterprises from attaining financial assistance that would best be suited to assist it as they may not have fit accurately in the assistance being offered to businesses or voluntary organisations separately.</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Lockdown, no visitors</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Increased awareness of the value and impact of the social economy</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The social enterprises have had difficulties with financial survival</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This area has been heavily impacted due to a number of reasons.</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challenge</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Impact on commercial activity has seen both negative and positive aspects.</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Many social enterprises have experienced a significant decrease in traded income</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Finance- sustainability</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Increased demand for services</a:t>
            </a: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Some enterprises managed to develop faster, some had to take time off, but the new market situation has affected the mental health of many social entrepreneurs.</a:t>
            </a:r>
            <a:endParaRPr lang="en-IE" sz="1900" b="0" i="0" u="none" strike="noStrike" dirty="0">
              <a:effectLst/>
              <a:latin typeface="Arial" panose="020B0604020202020204" pitchFamily="34" charset="0"/>
            </a:endParaRPr>
          </a:p>
          <a:p>
            <a:pPr marL="285750" indent="-285750" algn="l" rtl="0" eaLnBrk="1" fontAlgn="b" latinLnBrk="0" hangingPunct="1">
              <a:spcBef>
                <a:spcPts val="0"/>
              </a:spcBef>
              <a:spcAft>
                <a:spcPts val="0"/>
              </a:spcAft>
              <a:buFont typeface="Arial" panose="020B0604020202020204" pitchFamily="34" charset="0"/>
              <a:buChar char="•"/>
            </a:pPr>
            <a:r>
              <a:rPr lang="en-IE" sz="1900" b="0" i="0" u="none" strike="noStrike" kern="1200" dirty="0">
                <a:solidFill>
                  <a:srgbClr val="000000"/>
                </a:solidFill>
                <a:effectLst/>
                <a:latin typeface="Calibri" panose="020F0502020204030204" pitchFamily="34" charset="0"/>
              </a:rPr>
              <a:t>It has presented great practical challenges but has created a whole new world of opportunity. The value of social enterprise is being witnessed throughout society.</a:t>
            </a:r>
            <a:endParaRPr lang="en-IE" sz="1900" b="0" i="0" u="none" strike="noStrike" dirty="0">
              <a:effectLst/>
              <a:latin typeface="Arial" panose="020B0604020202020204" pitchFamily="34" charset="0"/>
            </a:endParaRPr>
          </a:p>
          <a:p>
            <a:pPr marL="0" algn="l" rtl="0" eaLnBrk="1" fontAlgn="b" latinLnBrk="0" hangingPunct="1">
              <a:spcBef>
                <a:spcPts val="0"/>
              </a:spcBef>
              <a:spcAft>
                <a:spcPts val="0"/>
              </a:spcAft>
            </a:pPr>
            <a:endParaRPr lang="en-IE" sz="1800" b="0" i="0" u="none" strike="noStrike" dirty="0">
              <a:effectLst/>
              <a:latin typeface="Arial" panose="020B0604020202020204" pitchFamily="34" charset="0"/>
            </a:endParaRPr>
          </a:p>
          <a:p>
            <a:pPr algn="l"/>
            <a:endParaRPr lang="en-IE" dirty="0"/>
          </a:p>
        </p:txBody>
      </p:sp>
      <p:sp>
        <p:nvSpPr>
          <p:cNvPr id="3" name="Title 2">
            <a:extLst>
              <a:ext uri="{FF2B5EF4-FFF2-40B4-BE49-F238E27FC236}">
                <a16:creationId xmlns:a16="http://schemas.microsoft.com/office/drawing/2014/main" id="{CD33DA42-9D80-46E2-81DC-729E714C4909}"/>
              </a:ext>
            </a:extLst>
          </p:cNvPr>
          <p:cNvSpPr>
            <a:spLocks noGrp="1"/>
          </p:cNvSpPr>
          <p:nvPr>
            <p:ph type="ctrTitle"/>
          </p:nvPr>
        </p:nvSpPr>
        <p:spPr/>
        <p:txBody>
          <a:bodyPr/>
          <a:lstStyle/>
          <a:p>
            <a:r>
              <a:rPr lang="en-IE" sz="2400" dirty="0"/>
              <a:t>Please write one sentence that describes how you feel that Covid-19 has affected social enterprises? (continued)</a:t>
            </a:r>
          </a:p>
        </p:txBody>
      </p:sp>
    </p:spTree>
    <p:extLst>
      <p:ext uri="{BB962C8B-B14F-4D97-AF65-F5344CB8AC3E}">
        <p14:creationId xmlns:p14="http://schemas.microsoft.com/office/powerpoint/2010/main" val="4229595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E80059B2-8793-4844-9353-A678FF7CE9C9}"/>
              </a:ext>
            </a:extLst>
          </p:cNvPr>
          <p:cNvSpPr>
            <a:spLocks noGrp="1"/>
          </p:cNvSpPr>
          <p:nvPr>
            <p:ph type="subTitle" idx="1"/>
          </p:nvPr>
        </p:nvSpPr>
        <p:spPr>
          <a:xfrm>
            <a:off x="510363" y="1725446"/>
            <a:ext cx="8534400" cy="3721968"/>
          </a:xfrm>
        </p:spPr>
        <p:txBody>
          <a:bodyPr/>
          <a:lstStyle/>
          <a:p>
            <a:pPr algn="l"/>
            <a:r>
              <a:rPr lang="en-IE" sz="2800" dirty="0">
                <a:effectLst/>
                <a:latin typeface="Calibri" panose="020F0502020204030204" pitchFamily="34" charset="0"/>
                <a:ea typeface="Calibri" panose="020F0502020204030204" pitchFamily="34" charset="0"/>
                <a:cs typeface="Calibri" panose="020F0502020204030204" pitchFamily="34" charset="0"/>
              </a:rPr>
              <a:t>Webpage created: </a:t>
            </a:r>
            <a:r>
              <a:rPr lang="en-IE" sz="2800" u="sng" dirty="0">
                <a:hlinkClick r:id="rId2"/>
              </a:rPr>
              <a:t>https://www.corkcity.ie/en/doing-business-in-cork/european-projects/foso-poco</a:t>
            </a:r>
            <a:endParaRPr lang="en-IE" sz="2800" dirty="0"/>
          </a:p>
          <a:p>
            <a:pPr algn="l"/>
            <a:endParaRPr lang="en-IE" dirty="0"/>
          </a:p>
          <a:p>
            <a:pPr algn="l"/>
            <a:r>
              <a:rPr lang="en-IE" sz="1800" u="sng">
                <a:solidFill>
                  <a:srgbClr val="0000FF"/>
                </a:solidFill>
                <a:effectLst/>
                <a:latin typeface="Calibri" panose="020F0502020204030204" pitchFamily="34" charset="0"/>
                <a:ea typeface="Calibri" panose="020F0502020204030204" pitchFamily="34" charset="0"/>
                <a:hlinkClick r:id="rId3"/>
              </a:rPr>
              <a:t>Facebook https://fb.me/e/1detAGFkK</a:t>
            </a:r>
            <a:endParaRPr lang="en-IE" sz="1800">
              <a:effectLst/>
              <a:latin typeface="Calibri" panose="020F0502020204030204" pitchFamily="34" charset="0"/>
              <a:ea typeface="Calibri" panose="020F0502020204030204" pitchFamily="34" charset="0"/>
            </a:endParaRPr>
          </a:p>
          <a:p>
            <a:pPr algn="l"/>
            <a:endParaRPr lang="en-IE" dirty="0"/>
          </a:p>
        </p:txBody>
      </p:sp>
      <p:sp>
        <p:nvSpPr>
          <p:cNvPr id="3" name="Title 2">
            <a:extLst>
              <a:ext uri="{FF2B5EF4-FFF2-40B4-BE49-F238E27FC236}">
                <a16:creationId xmlns:a16="http://schemas.microsoft.com/office/drawing/2014/main" id="{7441E42C-27C8-4181-B167-F91D72CD6059}"/>
              </a:ext>
            </a:extLst>
          </p:cNvPr>
          <p:cNvSpPr>
            <a:spLocks noGrp="1"/>
          </p:cNvSpPr>
          <p:nvPr>
            <p:ph type="ctrTitle"/>
          </p:nvPr>
        </p:nvSpPr>
        <p:spPr/>
        <p:txBody>
          <a:bodyPr/>
          <a:lstStyle/>
          <a:p>
            <a:r>
              <a:rPr lang="en-IE" dirty="0"/>
              <a:t>Social media Links</a:t>
            </a:r>
          </a:p>
        </p:txBody>
      </p:sp>
    </p:spTree>
    <p:extLst>
      <p:ext uri="{BB962C8B-B14F-4D97-AF65-F5344CB8AC3E}">
        <p14:creationId xmlns:p14="http://schemas.microsoft.com/office/powerpoint/2010/main" val="4879686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a:extLst>
              <a:ext uri="{FF2B5EF4-FFF2-40B4-BE49-F238E27FC236}">
                <a16:creationId xmlns:a16="http://schemas.microsoft.com/office/drawing/2014/main" id="{68CB4478-EF64-4204-B66D-E88600D7625C}"/>
              </a:ext>
            </a:extLst>
          </p:cNvPr>
          <p:cNvSpPr>
            <a:spLocks noGrp="1"/>
          </p:cNvSpPr>
          <p:nvPr>
            <p:ph type="subTitle" idx="1"/>
          </p:nvPr>
        </p:nvSpPr>
        <p:spPr>
          <a:xfrm>
            <a:off x="358219" y="1414021"/>
            <a:ext cx="10004981" cy="4224779"/>
          </a:xfrm>
        </p:spPr>
        <p:txBody>
          <a:bodyPr/>
          <a:lstStyle/>
          <a:p>
            <a:pPr marL="342900" lvl="0" indent="-342900" algn="l">
              <a:buFont typeface="+mj-lt"/>
              <a:buAutoNum type="arabicPeriod"/>
            </a:pPr>
            <a:r>
              <a:rPr lang="en-IE" sz="2800" b="1" dirty="0">
                <a:effectLst/>
                <a:latin typeface="Calibri" panose="020F0502020204030204" pitchFamily="34" charset="0"/>
                <a:ea typeface="Times New Roman" panose="02020603050405020304" pitchFamily="18" charset="0"/>
              </a:rPr>
              <a:t>How has Covid-19 affected  social enterprises where you are based?</a:t>
            </a:r>
            <a:endParaRPr lang="en-IE" sz="2800" b="1" dirty="0">
              <a:effectLst/>
              <a:latin typeface="Calibri" panose="020F0502020204030204" pitchFamily="34" charset="0"/>
              <a:ea typeface="Calibri" panose="020F0502020204030204" pitchFamily="34" charset="0"/>
            </a:endParaRPr>
          </a:p>
          <a:p>
            <a:pPr algn="l"/>
            <a:r>
              <a:rPr lang="en-IE" sz="2800" b="1" dirty="0">
                <a:effectLst/>
                <a:latin typeface="Calibri" panose="020F0502020204030204" pitchFamily="34" charset="0"/>
                <a:ea typeface="Calibri" panose="020F0502020204030204" pitchFamily="34" charset="0"/>
              </a:rPr>
              <a:t> </a:t>
            </a:r>
          </a:p>
          <a:p>
            <a:pPr marL="342900" lvl="0" indent="-342900" algn="l">
              <a:buFont typeface="+mj-lt"/>
              <a:buAutoNum type="arabicPeriod"/>
            </a:pPr>
            <a:r>
              <a:rPr lang="en-IE" sz="2800" b="1" dirty="0">
                <a:effectLst/>
                <a:latin typeface="Calibri" panose="020F0502020204030204" pitchFamily="34" charset="0"/>
                <a:ea typeface="Times New Roman" panose="02020603050405020304" pitchFamily="18" charset="0"/>
              </a:rPr>
              <a:t>Have sufficient local supports been provided to social enterprises where you are based?</a:t>
            </a:r>
            <a:endParaRPr lang="en-IE" sz="2800" b="1" dirty="0">
              <a:effectLst/>
              <a:latin typeface="Calibri" panose="020F0502020204030204" pitchFamily="34" charset="0"/>
              <a:ea typeface="Calibri" panose="020F0502020204030204" pitchFamily="34" charset="0"/>
            </a:endParaRPr>
          </a:p>
          <a:p>
            <a:pPr algn="l"/>
            <a:r>
              <a:rPr lang="en-IE" sz="2800" b="1" dirty="0">
                <a:effectLst/>
                <a:latin typeface="Calibri" panose="020F0502020204030204" pitchFamily="34" charset="0"/>
                <a:ea typeface="Calibri" panose="020F0502020204030204" pitchFamily="34" charset="0"/>
              </a:rPr>
              <a:t> </a:t>
            </a:r>
          </a:p>
          <a:p>
            <a:pPr marL="342900" lvl="0" indent="-342900" algn="l">
              <a:buFont typeface="+mj-lt"/>
              <a:buAutoNum type="arabicPeriod"/>
            </a:pPr>
            <a:r>
              <a:rPr lang="en-IE" sz="2800" b="1" dirty="0">
                <a:effectLst/>
                <a:latin typeface="Calibri" panose="020F0502020204030204" pitchFamily="34" charset="0"/>
                <a:ea typeface="Times New Roman" panose="02020603050405020304" pitchFamily="18" charset="0"/>
              </a:rPr>
              <a:t>What additional help do you think is needed?</a:t>
            </a:r>
            <a:endParaRPr lang="en-IE" sz="2800" b="1" dirty="0">
              <a:effectLst/>
              <a:latin typeface="Calibri" panose="020F0502020204030204" pitchFamily="34" charset="0"/>
              <a:ea typeface="Calibri" panose="020F0502020204030204" pitchFamily="34" charset="0"/>
            </a:endParaRPr>
          </a:p>
          <a:p>
            <a:r>
              <a:rPr lang="en-IE" sz="1800" dirty="0">
                <a:effectLst/>
                <a:latin typeface="Calibri" panose="020F0502020204030204" pitchFamily="34" charset="0"/>
                <a:ea typeface="Calibri" panose="020F0502020204030204" pitchFamily="34" charset="0"/>
              </a:rPr>
              <a:t> </a:t>
            </a:r>
          </a:p>
          <a:p>
            <a:pPr algn="l"/>
            <a:endParaRPr lang="en-IE" dirty="0"/>
          </a:p>
        </p:txBody>
      </p:sp>
      <p:sp>
        <p:nvSpPr>
          <p:cNvPr id="3" name="Title 2">
            <a:extLst>
              <a:ext uri="{FF2B5EF4-FFF2-40B4-BE49-F238E27FC236}">
                <a16:creationId xmlns:a16="http://schemas.microsoft.com/office/drawing/2014/main" id="{4BFD573F-F56A-4042-AC48-43E39DF3A9B1}"/>
              </a:ext>
            </a:extLst>
          </p:cNvPr>
          <p:cNvSpPr>
            <a:spLocks noGrp="1"/>
          </p:cNvSpPr>
          <p:nvPr>
            <p:ph type="ctrTitle"/>
          </p:nvPr>
        </p:nvSpPr>
        <p:spPr/>
        <p:txBody>
          <a:bodyPr/>
          <a:lstStyle/>
          <a:p>
            <a:r>
              <a:rPr lang="en-IE" dirty="0"/>
              <a:t>Questions for breakout rooms</a:t>
            </a:r>
          </a:p>
        </p:txBody>
      </p:sp>
    </p:spTree>
    <p:extLst>
      <p:ext uri="{BB962C8B-B14F-4D97-AF65-F5344CB8AC3E}">
        <p14:creationId xmlns:p14="http://schemas.microsoft.com/office/powerpoint/2010/main" val="268347025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BF6E9ADB0E76D4DB5253B397866BBF8" ma:contentTypeVersion="2" ma:contentTypeDescription="Create a new document." ma:contentTypeScope="" ma:versionID="815f6b7c1dd18b456d6180ce485c6ea4">
  <xsd:schema xmlns:xsd="http://www.w3.org/2001/XMLSchema" xmlns:xs="http://www.w3.org/2001/XMLSchema" xmlns:p="http://schemas.microsoft.com/office/2006/metadata/properties" xmlns:ns2="afcb0ed9-871f-4a83-80ff-5eb267849cfa" targetNamespace="http://schemas.microsoft.com/office/2006/metadata/properties" ma:root="true" ma:fieldsID="33769a5eac62ffa0c0d66928a7a42428" ns2:_="">
    <xsd:import namespace="afcb0ed9-871f-4a83-80ff-5eb267849cfa"/>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fcb0ed9-871f-4a83-80ff-5eb267849cf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B6FCD6C3-2FDC-4AE1-AB51-F92C1CBC3AB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fcb0ed9-871f-4a83-80ff-5eb267849cf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3A6D2B5E-5E84-496E-99EF-B3182B73A075}">
  <ds:schemaRefs>
    <ds:schemaRef ds:uri="http://schemas.microsoft.com/sharepoint/v3/contenttype/forms"/>
  </ds:schemaRefs>
</ds:datastoreItem>
</file>

<file path=customXml/itemProps3.xml><?xml version="1.0" encoding="utf-8"?>
<ds:datastoreItem xmlns:ds="http://schemas.openxmlformats.org/officeDocument/2006/customXml" ds:itemID="{AB379DBE-0907-40C1-AD2B-DE8955D6C35B}">
  <ds:schemaRefs>
    <ds:schemaRef ds:uri="http://schemas.microsoft.com/office/2006/metadata/properties"/>
    <ds:schemaRef ds:uri="afcb0ed9-871f-4a83-80ff-5eb267849cfa"/>
    <ds:schemaRef ds:uri="http://schemas.microsoft.com/office/infopath/2007/PartnerControls"/>
    <ds:schemaRef ds:uri="http://purl.org/dc/elements/1.1/"/>
    <ds:schemaRef ds:uri="http://purl.org/dc/terms/"/>
    <ds:schemaRef ds:uri="http://schemas.microsoft.com/office/2006/documentManagement/types"/>
    <ds:schemaRef ds:uri="http://purl.org/dc/dcmitype/"/>
    <ds:schemaRef ds:uri="http://www.w3.org/XML/1998/namespace"/>
    <ds:schemaRef ds:uri="http://schemas.openxmlformats.org/package/2006/metadata/core-properties"/>
  </ds:schemaRefs>
</ds:datastoreItem>
</file>

<file path=docProps/app.xml><?xml version="1.0" encoding="utf-8"?>
<Properties xmlns="http://schemas.openxmlformats.org/officeDocument/2006/extended-properties" xmlns:vt="http://schemas.openxmlformats.org/officeDocument/2006/docPropsVTypes">
  <Template>Ion</Template>
  <TotalTime>211</TotalTime>
  <Words>875</Words>
  <Application>Microsoft Office PowerPoint</Application>
  <PresentationFormat>Widescreen</PresentationFormat>
  <Paragraphs>90</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Calibri</vt:lpstr>
      <vt:lpstr>Office Theme</vt:lpstr>
      <vt:lpstr>PowerPoint Presentation</vt:lpstr>
      <vt:lpstr>Agenda</vt:lpstr>
      <vt:lpstr>  Please write one sentence that describes how you feel that Covid-19 has affected social enterprises? </vt:lpstr>
      <vt:lpstr>Please write one sentence that describes how you feel that Covid-19 has affected social enterprises? (continued)</vt:lpstr>
      <vt:lpstr>Social media Links</vt:lpstr>
      <vt:lpstr>Questions for breakout rooms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Design 1</dc:creator>
  <cp:lastModifiedBy>Donal Guerin</cp:lastModifiedBy>
  <cp:revision>63</cp:revision>
  <cp:lastPrinted>2019-09-09T13:11:21Z</cp:lastPrinted>
  <dcterms:created xsi:type="dcterms:W3CDTF">2018-10-09T07:25:26Z</dcterms:created>
  <dcterms:modified xsi:type="dcterms:W3CDTF">2021-07-18T18:48:36Z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0x0101009BF6E9ADB0E76D4DB5253B397866BBF8</vt:lpwstr>
  </property>
</Properties>
</file>