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Lst>
  <p:sldSz cx="12801600" cy="96012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DACA"/>
    <a:srgbClr val="D5D3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82"/>
    <p:restoredTop sz="95928"/>
  </p:normalViewPr>
  <p:slideViewPr>
    <p:cSldViewPr snapToGrid="0" snapToObjects="1">
      <p:cViewPr>
        <p:scale>
          <a:sx n="147" d="100"/>
          <a:sy n="147" d="100"/>
        </p:scale>
        <p:origin x="-105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GB"/>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1CB0C1E-2D4A-7F43-9208-8A6FB82DEF9C}" type="datetimeFigureOut">
              <a:rPr lang="en-US" smtClean="0"/>
              <a:t>5/16/22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27AC6-7CC1-9645-B665-C2920DD29307}" type="slidenum">
              <a:rPr lang="en-US" smtClean="0"/>
              <a:t>‹#›</a:t>
            </a:fld>
            <a:endParaRPr lang="en-US"/>
          </a:p>
        </p:txBody>
      </p:sp>
    </p:spTree>
    <p:extLst>
      <p:ext uri="{BB962C8B-B14F-4D97-AF65-F5344CB8AC3E}">
        <p14:creationId xmlns:p14="http://schemas.microsoft.com/office/powerpoint/2010/main" val="2019456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1CB0C1E-2D4A-7F43-9208-8A6FB82DEF9C}" type="datetimeFigureOut">
              <a:rPr lang="en-US" smtClean="0"/>
              <a:t>5/16/22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27AC6-7CC1-9645-B665-C2920DD29307}" type="slidenum">
              <a:rPr lang="en-US" smtClean="0"/>
              <a:t>‹#›</a:t>
            </a:fld>
            <a:endParaRPr lang="en-US"/>
          </a:p>
        </p:txBody>
      </p:sp>
    </p:spTree>
    <p:extLst>
      <p:ext uri="{BB962C8B-B14F-4D97-AF65-F5344CB8AC3E}">
        <p14:creationId xmlns:p14="http://schemas.microsoft.com/office/powerpoint/2010/main" val="1658667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1CB0C1E-2D4A-7F43-9208-8A6FB82DEF9C}" type="datetimeFigureOut">
              <a:rPr lang="en-US" smtClean="0"/>
              <a:t>5/16/22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27AC6-7CC1-9645-B665-C2920DD29307}" type="slidenum">
              <a:rPr lang="en-US" smtClean="0"/>
              <a:t>‹#›</a:t>
            </a:fld>
            <a:endParaRPr lang="en-US"/>
          </a:p>
        </p:txBody>
      </p:sp>
    </p:spTree>
    <p:extLst>
      <p:ext uri="{BB962C8B-B14F-4D97-AF65-F5344CB8AC3E}">
        <p14:creationId xmlns:p14="http://schemas.microsoft.com/office/powerpoint/2010/main" val="1634257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1CB0C1E-2D4A-7F43-9208-8A6FB82DEF9C}" type="datetimeFigureOut">
              <a:rPr lang="en-US" smtClean="0"/>
              <a:t>5/16/22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27AC6-7CC1-9645-B665-C2920DD29307}" type="slidenum">
              <a:rPr lang="en-US" smtClean="0"/>
              <a:t>‹#›</a:t>
            </a:fld>
            <a:endParaRPr lang="en-US"/>
          </a:p>
        </p:txBody>
      </p:sp>
    </p:spTree>
    <p:extLst>
      <p:ext uri="{BB962C8B-B14F-4D97-AF65-F5344CB8AC3E}">
        <p14:creationId xmlns:p14="http://schemas.microsoft.com/office/powerpoint/2010/main" val="455943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GB"/>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1CB0C1E-2D4A-7F43-9208-8A6FB82DEF9C}" type="datetimeFigureOut">
              <a:rPr lang="en-US" smtClean="0"/>
              <a:t>5/16/22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27AC6-7CC1-9645-B665-C2920DD29307}" type="slidenum">
              <a:rPr lang="en-US" smtClean="0"/>
              <a:t>‹#›</a:t>
            </a:fld>
            <a:endParaRPr lang="en-US"/>
          </a:p>
        </p:txBody>
      </p:sp>
    </p:spTree>
    <p:extLst>
      <p:ext uri="{BB962C8B-B14F-4D97-AF65-F5344CB8AC3E}">
        <p14:creationId xmlns:p14="http://schemas.microsoft.com/office/powerpoint/2010/main" val="1790133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1CB0C1E-2D4A-7F43-9208-8A6FB82DEF9C}" type="datetimeFigureOut">
              <a:rPr lang="en-US" smtClean="0"/>
              <a:t>5/16/22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627AC6-7CC1-9645-B665-C2920DD29307}" type="slidenum">
              <a:rPr lang="en-US" smtClean="0"/>
              <a:t>‹#›</a:t>
            </a:fld>
            <a:endParaRPr lang="en-US"/>
          </a:p>
        </p:txBody>
      </p:sp>
    </p:spTree>
    <p:extLst>
      <p:ext uri="{BB962C8B-B14F-4D97-AF65-F5344CB8AC3E}">
        <p14:creationId xmlns:p14="http://schemas.microsoft.com/office/powerpoint/2010/main" val="3842051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GB"/>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GB"/>
              <a:t>Click to 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GB"/>
              <a:t>Click to 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1CB0C1E-2D4A-7F43-9208-8A6FB82DEF9C}" type="datetimeFigureOut">
              <a:rPr lang="en-US" smtClean="0"/>
              <a:t>5/16/22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627AC6-7CC1-9645-B665-C2920DD29307}" type="slidenum">
              <a:rPr lang="en-US" smtClean="0"/>
              <a:t>‹#›</a:t>
            </a:fld>
            <a:endParaRPr lang="en-US"/>
          </a:p>
        </p:txBody>
      </p:sp>
    </p:spTree>
    <p:extLst>
      <p:ext uri="{BB962C8B-B14F-4D97-AF65-F5344CB8AC3E}">
        <p14:creationId xmlns:p14="http://schemas.microsoft.com/office/powerpoint/2010/main" val="402601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1CB0C1E-2D4A-7F43-9208-8A6FB82DEF9C}" type="datetimeFigureOut">
              <a:rPr lang="en-US" smtClean="0"/>
              <a:t>5/16/22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627AC6-7CC1-9645-B665-C2920DD29307}" type="slidenum">
              <a:rPr lang="en-US" smtClean="0"/>
              <a:t>‹#›</a:t>
            </a:fld>
            <a:endParaRPr lang="en-US"/>
          </a:p>
        </p:txBody>
      </p:sp>
    </p:spTree>
    <p:extLst>
      <p:ext uri="{BB962C8B-B14F-4D97-AF65-F5344CB8AC3E}">
        <p14:creationId xmlns:p14="http://schemas.microsoft.com/office/powerpoint/2010/main" val="967613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B0C1E-2D4A-7F43-9208-8A6FB82DEF9C}" type="datetimeFigureOut">
              <a:rPr lang="en-US" smtClean="0"/>
              <a:t>5/16/22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627AC6-7CC1-9645-B665-C2920DD29307}" type="slidenum">
              <a:rPr lang="en-US" smtClean="0"/>
              <a:t>‹#›</a:t>
            </a:fld>
            <a:endParaRPr lang="en-US"/>
          </a:p>
        </p:txBody>
      </p:sp>
    </p:spTree>
    <p:extLst>
      <p:ext uri="{BB962C8B-B14F-4D97-AF65-F5344CB8AC3E}">
        <p14:creationId xmlns:p14="http://schemas.microsoft.com/office/powerpoint/2010/main" val="2812672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GB"/>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GB"/>
              <a:t>Click to edit Master text styles</a:t>
            </a:r>
          </a:p>
        </p:txBody>
      </p:sp>
      <p:sp>
        <p:nvSpPr>
          <p:cNvPr id="5" name="Date Placeholder 4"/>
          <p:cNvSpPr>
            <a:spLocks noGrp="1"/>
          </p:cNvSpPr>
          <p:nvPr>
            <p:ph type="dt" sz="half" idx="10"/>
          </p:nvPr>
        </p:nvSpPr>
        <p:spPr/>
        <p:txBody>
          <a:bodyPr/>
          <a:lstStyle/>
          <a:p>
            <a:fld id="{81CB0C1E-2D4A-7F43-9208-8A6FB82DEF9C}" type="datetimeFigureOut">
              <a:rPr lang="en-US" smtClean="0"/>
              <a:t>5/16/22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627AC6-7CC1-9645-B665-C2920DD29307}" type="slidenum">
              <a:rPr lang="en-US" smtClean="0"/>
              <a:t>‹#›</a:t>
            </a:fld>
            <a:endParaRPr lang="en-US"/>
          </a:p>
        </p:txBody>
      </p:sp>
    </p:spTree>
    <p:extLst>
      <p:ext uri="{BB962C8B-B14F-4D97-AF65-F5344CB8AC3E}">
        <p14:creationId xmlns:p14="http://schemas.microsoft.com/office/powerpoint/2010/main" val="87227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GB"/>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GB"/>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GB"/>
              <a:t>Click to edit Master text styles</a:t>
            </a:r>
          </a:p>
        </p:txBody>
      </p:sp>
      <p:sp>
        <p:nvSpPr>
          <p:cNvPr id="5" name="Date Placeholder 4"/>
          <p:cNvSpPr>
            <a:spLocks noGrp="1"/>
          </p:cNvSpPr>
          <p:nvPr>
            <p:ph type="dt" sz="half" idx="10"/>
          </p:nvPr>
        </p:nvSpPr>
        <p:spPr/>
        <p:txBody>
          <a:bodyPr/>
          <a:lstStyle/>
          <a:p>
            <a:fld id="{81CB0C1E-2D4A-7F43-9208-8A6FB82DEF9C}" type="datetimeFigureOut">
              <a:rPr lang="en-US" smtClean="0"/>
              <a:t>5/16/22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627AC6-7CC1-9645-B665-C2920DD29307}" type="slidenum">
              <a:rPr lang="en-US" smtClean="0"/>
              <a:t>‹#›</a:t>
            </a:fld>
            <a:endParaRPr lang="en-US"/>
          </a:p>
        </p:txBody>
      </p:sp>
    </p:spTree>
    <p:extLst>
      <p:ext uri="{BB962C8B-B14F-4D97-AF65-F5344CB8AC3E}">
        <p14:creationId xmlns:p14="http://schemas.microsoft.com/office/powerpoint/2010/main" val="4261588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81CB0C1E-2D4A-7F43-9208-8A6FB82DEF9C}" type="datetimeFigureOut">
              <a:rPr lang="en-US" smtClean="0"/>
              <a:t>5/16/22</a:t>
            </a:fld>
            <a:endParaRPr 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28627AC6-7CC1-9645-B665-C2920DD29307}" type="slidenum">
              <a:rPr lang="en-US" smtClean="0"/>
              <a:t>‹#›</a:t>
            </a:fld>
            <a:endParaRPr lang="en-US"/>
          </a:p>
        </p:txBody>
      </p:sp>
    </p:spTree>
    <p:extLst>
      <p:ext uri="{BB962C8B-B14F-4D97-AF65-F5344CB8AC3E}">
        <p14:creationId xmlns:p14="http://schemas.microsoft.com/office/powerpoint/2010/main" val="21003278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gif"/><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5.gif"/><Relationship Id="rId11" Type="http://schemas.openxmlformats.org/officeDocument/2006/relationships/image" Target="../media/image9.png"/><Relationship Id="rId5" Type="http://schemas.openxmlformats.org/officeDocument/2006/relationships/image" Target="../media/image4.gif"/><Relationship Id="rId15" Type="http://schemas.openxmlformats.org/officeDocument/2006/relationships/image" Target="../media/image13.png"/><Relationship Id="rId10" Type="http://schemas.openxmlformats.org/officeDocument/2006/relationships/image" Target="../media/image8.gif"/><Relationship Id="rId4" Type="http://schemas.openxmlformats.org/officeDocument/2006/relationships/image" Target="../media/image3.jpg"/><Relationship Id="rId9" Type="http://schemas.microsoft.com/office/2007/relationships/hdphoto" Target="../media/hdphoto1.wdp"/><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ADACA"/>
        </a:solidFill>
        <a:effectLst/>
      </p:bgPr>
    </p:bg>
    <p:spTree>
      <p:nvGrpSpPr>
        <p:cNvPr id="1" name=""/>
        <p:cNvGrpSpPr/>
        <p:nvPr/>
      </p:nvGrpSpPr>
      <p:grpSpPr>
        <a:xfrm>
          <a:off x="0" y="0"/>
          <a:ext cx="0" cy="0"/>
          <a:chOff x="0" y="0"/>
          <a:chExt cx="0" cy="0"/>
        </a:xfrm>
      </p:grpSpPr>
      <p:graphicFrame>
        <p:nvGraphicFramePr>
          <p:cNvPr id="33" name="Table 16">
            <a:extLst>
              <a:ext uri="{FF2B5EF4-FFF2-40B4-BE49-F238E27FC236}">
                <a16:creationId xmlns:a16="http://schemas.microsoft.com/office/drawing/2014/main" id="{3B146C4B-84B7-9154-1BEC-144C4FE74723}"/>
              </a:ext>
            </a:extLst>
          </p:cNvPr>
          <p:cNvGraphicFramePr>
            <a:graphicFrameLocks noGrp="1"/>
          </p:cNvGraphicFramePr>
          <p:nvPr>
            <p:extLst>
              <p:ext uri="{D42A27DB-BD31-4B8C-83A1-F6EECF244321}">
                <p14:modId xmlns:p14="http://schemas.microsoft.com/office/powerpoint/2010/main" val="3686165943"/>
              </p:ext>
            </p:extLst>
          </p:nvPr>
        </p:nvGraphicFramePr>
        <p:xfrm>
          <a:off x="4380514" y="201481"/>
          <a:ext cx="3908603" cy="5303520"/>
        </p:xfrm>
        <a:graphic>
          <a:graphicData uri="http://schemas.openxmlformats.org/drawingml/2006/table">
            <a:tbl>
              <a:tblPr firstRow="1" bandRow="1">
                <a:tableStyleId>{72833802-FEF1-4C79-8D5D-14CF1EAF98D9}</a:tableStyleId>
              </a:tblPr>
              <a:tblGrid>
                <a:gridCol w="626563">
                  <a:extLst>
                    <a:ext uri="{9D8B030D-6E8A-4147-A177-3AD203B41FA5}">
                      <a16:colId xmlns:a16="http://schemas.microsoft.com/office/drawing/2014/main" val="2919000518"/>
                    </a:ext>
                  </a:extLst>
                </a:gridCol>
                <a:gridCol w="3282040">
                  <a:extLst>
                    <a:ext uri="{9D8B030D-6E8A-4147-A177-3AD203B41FA5}">
                      <a16:colId xmlns:a16="http://schemas.microsoft.com/office/drawing/2014/main" val="524720548"/>
                    </a:ext>
                  </a:extLst>
                </a:gridCol>
              </a:tblGrid>
              <a:tr h="1236652">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lang="en-IE" sz="800" kern="1200" dirty="0">
                        <a:solidFill>
                          <a:schemeClr val="bg1"/>
                        </a:solidFill>
                        <a:effectLst/>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en-IE" sz="800" kern="1200" dirty="0">
                        <a:solidFill>
                          <a:schemeClr val="bg1"/>
                        </a:solidFill>
                        <a:effectLst/>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en-IE" sz="800" kern="1200" dirty="0">
                        <a:solidFill>
                          <a:schemeClr val="bg1"/>
                        </a:solidFill>
                        <a:effectLst/>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en-IE" sz="800" kern="1200" dirty="0">
                        <a:solidFill>
                          <a:schemeClr val="bg1"/>
                        </a:solidFill>
                        <a:effectLst/>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en-IE" sz="800" b="1" kern="1200" dirty="0">
                          <a:solidFill>
                            <a:srgbClr val="07099D"/>
                          </a:solidFill>
                          <a:effectLst/>
                        </a:rPr>
                        <a:t>11.30am  1.00pm</a:t>
                      </a:r>
                    </a:p>
                    <a:p>
                      <a:endParaRPr lang="en-US" sz="800" dirty="0">
                        <a:solidFill>
                          <a:schemeClr val="tx1"/>
                        </a:solidFill>
                      </a:endParaRP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nSpc>
                          <a:spcPct val="100000"/>
                        </a:lnSpc>
                      </a:pPr>
                      <a:endParaRPr lang="en-IE" sz="800" b="1" kern="1200" dirty="0">
                        <a:solidFill>
                          <a:srgbClr val="07099D"/>
                        </a:solidFill>
                        <a:effectLst/>
                        <a:latin typeface="+mn-lt"/>
                      </a:endParaRPr>
                    </a:p>
                    <a:p>
                      <a:pPr marL="0" marR="0" lvl="0" indent="0" algn="l" defTabSz="1280160" rtl="0" eaLnBrk="1" fontAlgn="auto" latinLnBrk="0" hangingPunct="1">
                        <a:lnSpc>
                          <a:spcPct val="100000"/>
                        </a:lnSpc>
                        <a:spcBef>
                          <a:spcPts val="0"/>
                        </a:spcBef>
                        <a:spcAft>
                          <a:spcPts val="0"/>
                        </a:spcAft>
                        <a:buClrTx/>
                        <a:buSzTx/>
                        <a:buFontTx/>
                        <a:buNone/>
                        <a:tabLst/>
                        <a:defRPr/>
                      </a:pPr>
                      <a:r>
                        <a:rPr lang="en-US" sz="1000" u="sng" dirty="0">
                          <a:solidFill>
                            <a:srgbClr val="FE8742"/>
                          </a:solidFill>
                          <a:latin typeface="Aharoni" panose="02010803020104030203" pitchFamily="2" charset="-79"/>
                          <a:cs typeface="Aharoni" panose="02010803020104030203" pitchFamily="2" charset="-79"/>
                        </a:rPr>
                        <a:t>SATURDAY 21 MAY</a:t>
                      </a:r>
                    </a:p>
                    <a:p>
                      <a:pPr>
                        <a:lnSpc>
                          <a:spcPct val="100000"/>
                        </a:lnSpc>
                      </a:pPr>
                      <a:endParaRPr lang="en-IE" sz="800" b="1" u="sng" kern="1200" dirty="0">
                        <a:solidFill>
                          <a:srgbClr val="07099D"/>
                        </a:solidFill>
                        <a:effectLst/>
                        <a:latin typeface="+mn-lt"/>
                      </a:endParaRPr>
                    </a:p>
                    <a:p>
                      <a:pPr>
                        <a:lnSpc>
                          <a:spcPct val="100000"/>
                        </a:lnSpc>
                      </a:pPr>
                      <a:endParaRPr lang="en-IE" sz="800" b="1" u="sng" kern="1200" dirty="0">
                        <a:solidFill>
                          <a:srgbClr val="07099D"/>
                        </a:solidFill>
                        <a:effectLst/>
                        <a:latin typeface="+mn-lt"/>
                      </a:endParaRPr>
                    </a:p>
                    <a:p>
                      <a:pPr>
                        <a:lnSpc>
                          <a:spcPct val="100000"/>
                        </a:lnSpc>
                      </a:pPr>
                      <a:r>
                        <a:rPr lang="en-IE" sz="800" b="1" u="sng" kern="1200" dirty="0">
                          <a:solidFill>
                            <a:srgbClr val="07099D"/>
                          </a:solidFill>
                          <a:effectLst/>
                          <a:latin typeface="+mn-lt"/>
                        </a:rPr>
                        <a:t>Walk with Us</a:t>
                      </a:r>
                    </a:p>
                    <a:p>
                      <a:pPr>
                        <a:lnSpc>
                          <a:spcPct val="100000"/>
                        </a:lnSpc>
                      </a:pPr>
                      <a:endParaRPr lang="en-IE" sz="800" kern="1200" dirty="0">
                        <a:solidFill>
                          <a:srgbClr val="07099D"/>
                        </a:solidFill>
                        <a:effectLst/>
                        <a:latin typeface="+mn-lt"/>
                      </a:endParaRPr>
                    </a:p>
                    <a:p>
                      <a:pPr>
                        <a:lnSpc>
                          <a:spcPct val="100000"/>
                        </a:lnSpc>
                      </a:pPr>
                      <a:r>
                        <a:rPr lang="en-IE" sz="800" b="1" kern="1200" dirty="0">
                          <a:solidFill>
                            <a:srgbClr val="953299"/>
                          </a:solidFill>
                          <a:effectLst/>
                          <a:latin typeface="+mn-lt"/>
                        </a:rPr>
                        <a:t>The Story from Landfill to </a:t>
                      </a:r>
                      <a:r>
                        <a:rPr lang="en-IE" sz="800" b="1" kern="1200" dirty="0" err="1">
                          <a:solidFill>
                            <a:srgbClr val="953299"/>
                          </a:solidFill>
                          <a:effectLst/>
                          <a:latin typeface="+mn-lt"/>
                        </a:rPr>
                        <a:t>ParkLife</a:t>
                      </a:r>
                      <a:r>
                        <a:rPr lang="en-IE" sz="800" b="1" kern="1200" dirty="0">
                          <a:solidFill>
                            <a:srgbClr val="953299"/>
                          </a:solidFill>
                          <a:effectLst/>
                          <a:latin typeface="+mn-lt"/>
                        </a:rPr>
                        <a:t>  </a:t>
                      </a:r>
                    </a:p>
                    <a:p>
                      <a:pPr>
                        <a:lnSpc>
                          <a:spcPct val="100000"/>
                        </a:lnSpc>
                      </a:pPr>
                      <a:r>
                        <a:rPr lang="en-IE" sz="800" kern="1200" dirty="0">
                          <a:solidFill>
                            <a:srgbClr val="07099D"/>
                          </a:solidFill>
                          <a:effectLst/>
                          <a:latin typeface="+mn-lt"/>
                        </a:rPr>
                        <a:t>Find out about the history of the parks transformation from landfill to public greenspace.  The first imaginings, fascinating engineering works and the care, maintenance and future plans for the park as a habitat for the wider community of life.</a:t>
                      </a:r>
                    </a:p>
                    <a:p>
                      <a:pPr>
                        <a:lnSpc>
                          <a:spcPct val="100000"/>
                        </a:lnSpc>
                      </a:pPr>
                      <a:endParaRPr lang="en-IE" sz="800" kern="1200" dirty="0">
                        <a:solidFill>
                          <a:srgbClr val="07099D"/>
                        </a:solidFill>
                        <a:effectLst/>
                        <a:latin typeface="+mn-lt"/>
                      </a:endParaRPr>
                    </a:p>
                    <a:p>
                      <a:pPr>
                        <a:lnSpc>
                          <a:spcPct val="100000"/>
                        </a:lnSpc>
                      </a:pPr>
                      <a:r>
                        <a:rPr lang="en-IE" sz="800" kern="1200" dirty="0">
                          <a:solidFill>
                            <a:srgbClr val="07099D"/>
                          </a:solidFill>
                          <a:effectLst/>
                          <a:latin typeface="+mn-lt"/>
                        </a:rPr>
                        <a:t>Led by - </a:t>
                      </a:r>
                      <a:r>
                        <a:rPr lang="en-IE" sz="800" b="1" kern="1200" dirty="0">
                          <a:solidFill>
                            <a:srgbClr val="07099D"/>
                          </a:solidFill>
                          <a:effectLst/>
                          <a:latin typeface="+mn-lt"/>
                        </a:rPr>
                        <a:t>Liam Casey, Roy Watson and Kevin Ryan</a:t>
                      </a:r>
                      <a:endParaRPr lang="en-IE" sz="800" kern="1200" dirty="0">
                        <a:solidFill>
                          <a:srgbClr val="07099D"/>
                        </a:solidFill>
                        <a:effectLst/>
                        <a:latin typeface="+mn-lt"/>
                      </a:endParaRP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454191308"/>
                  </a:ext>
                </a:extLst>
              </a:tr>
              <a:tr h="370840">
                <a:tc>
                  <a:txBody>
                    <a:bodyPr/>
                    <a:lstStyle/>
                    <a:p>
                      <a:endParaRPr lang="en-IE" sz="800" kern="1200" dirty="0">
                        <a:solidFill>
                          <a:schemeClr val="tx1"/>
                        </a:solidFill>
                        <a:effectLst/>
                      </a:endParaRPr>
                    </a:p>
                    <a:p>
                      <a:endParaRPr lang="en-IE" sz="800" kern="1200" dirty="0">
                        <a:solidFill>
                          <a:schemeClr val="tx1"/>
                        </a:solidFill>
                        <a:effectLst/>
                      </a:endParaRPr>
                    </a:p>
                    <a:p>
                      <a:endParaRPr lang="en-IE" sz="800" kern="1200" dirty="0">
                        <a:solidFill>
                          <a:schemeClr val="tx1"/>
                        </a:solidFill>
                        <a:effectLst/>
                      </a:endParaRPr>
                    </a:p>
                    <a:p>
                      <a:r>
                        <a:rPr lang="en-IE" sz="800" b="1" kern="1200" dirty="0">
                          <a:solidFill>
                            <a:srgbClr val="953299"/>
                          </a:solidFill>
                          <a:effectLst/>
                        </a:rPr>
                        <a:t>1.00pm -</a:t>
                      </a:r>
                    </a:p>
                    <a:p>
                      <a:r>
                        <a:rPr lang="en-IE" sz="800" b="1" kern="1200" dirty="0">
                          <a:solidFill>
                            <a:srgbClr val="953299"/>
                          </a:solidFill>
                          <a:effectLst/>
                        </a:rPr>
                        <a:t>2.30pm</a:t>
                      </a:r>
                      <a:r>
                        <a:rPr lang="en-IE" sz="800" b="1" dirty="0">
                          <a:solidFill>
                            <a:srgbClr val="953299"/>
                          </a:solidFill>
                          <a:effectLst/>
                        </a:rPr>
                        <a:t> </a:t>
                      </a:r>
                      <a:endParaRPr lang="en-US" sz="800" b="1" dirty="0">
                        <a:solidFill>
                          <a:srgbClr val="953299"/>
                        </a:solidFill>
                      </a:endParaRP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endParaRPr lang="en-IE" sz="800" b="1" kern="1200" dirty="0">
                        <a:solidFill>
                          <a:srgbClr val="953299"/>
                        </a:solidFill>
                        <a:effectLst/>
                        <a:latin typeface="+mn-lt"/>
                      </a:endParaRPr>
                    </a:p>
                    <a:p>
                      <a:r>
                        <a:rPr lang="en-IE" sz="800" b="1" u="sng" kern="1200" dirty="0">
                          <a:solidFill>
                            <a:srgbClr val="953299"/>
                          </a:solidFill>
                          <a:effectLst/>
                          <a:latin typeface="+mn-lt"/>
                        </a:rPr>
                        <a:t>Draw with Us</a:t>
                      </a:r>
                      <a:endParaRPr lang="en-IE" sz="800" u="sng" kern="1200" dirty="0">
                        <a:solidFill>
                          <a:srgbClr val="953299"/>
                        </a:solidFill>
                        <a:effectLst/>
                        <a:latin typeface="+mn-lt"/>
                      </a:endParaRPr>
                    </a:p>
                    <a:p>
                      <a:r>
                        <a:rPr lang="en-IE" sz="800" kern="1200" dirty="0">
                          <a:solidFill>
                            <a:srgbClr val="953299"/>
                          </a:solidFill>
                          <a:effectLst/>
                          <a:latin typeface="+mn-lt"/>
                        </a:rPr>
                        <a:t> </a:t>
                      </a:r>
                    </a:p>
                    <a:p>
                      <a:r>
                        <a:rPr lang="en-IE" sz="800" b="1" kern="1200" dirty="0">
                          <a:solidFill>
                            <a:srgbClr val="3C5D33"/>
                          </a:solidFill>
                          <a:effectLst/>
                          <a:latin typeface="+mn-lt"/>
                        </a:rPr>
                        <a:t>Botanical artist Therese Cooper </a:t>
                      </a:r>
                      <a:r>
                        <a:rPr lang="en-IE" sz="800" kern="1200" dirty="0">
                          <a:solidFill>
                            <a:srgbClr val="953299"/>
                          </a:solidFill>
                          <a:effectLst/>
                          <a:latin typeface="+mn-lt"/>
                        </a:rPr>
                        <a:t>will lead a small group in a close encounter with the wild plants of Tramore Valley Park through the particular artistic skill of Botanical Drawing.  Focusing on the park's wetland plants, participants will draw with Therese, as she introduces you to this artistic skill. </a:t>
                      </a:r>
                    </a:p>
                    <a:p>
                      <a:endParaRPr lang="en-IE" sz="800" kern="1200" dirty="0">
                        <a:solidFill>
                          <a:srgbClr val="953299"/>
                        </a:solidFill>
                        <a:effectLst/>
                        <a:latin typeface="+mn-lt"/>
                      </a:endParaRPr>
                    </a:p>
                    <a:p>
                      <a:r>
                        <a:rPr lang="en-IE" sz="800" b="1" kern="1200" dirty="0">
                          <a:solidFill>
                            <a:srgbClr val="953299"/>
                          </a:solidFill>
                          <a:effectLst/>
                          <a:latin typeface="+mn-lt"/>
                        </a:rPr>
                        <a:t>Led by </a:t>
                      </a:r>
                      <a:r>
                        <a:rPr lang="en-IE" sz="800" kern="1200" dirty="0">
                          <a:solidFill>
                            <a:srgbClr val="953299"/>
                          </a:solidFill>
                          <a:effectLst/>
                          <a:latin typeface="+mn-lt"/>
                        </a:rPr>
                        <a:t>- </a:t>
                      </a:r>
                      <a:r>
                        <a:rPr lang="en-IE" sz="800" b="1" kern="1200" dirty="0">
                          <a:solidFill>
                            <a:srgbClr val="953299"/>
                          </a:solidFill>
                          <a:effectLst/>
                          <a:latin typeface="+mn-lt"/>
                        </a:rPr>
                        <a:t>Therese Cooper</a:t>
                      </a:r>
                      <a:r>
                        <a:rPr lang="en-IE" sz="800" dirty="0">
                          <a:solidFill>
                            <a:srgbClr val="953299"/>
                          </a:solidFill>
                          <a:effectLst/>
                          <a:latin typeface="+mn-lt"/>
                        </a:rPr>
                        <a:t> </a:t>
                      </a:r>
                      <a:endParaRPr lang="en-IE" sz="800" kern="1200" dirty="0">
                        <a:solidFill>
                          <a:srgbClr val="953299"/>
                        </a:solidFill>
                        <a:effectLst/>
                        <a:latin typeface="+mn-lt"/>
                      </a:endParaRP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2130342424"/>
                  </a:ext>
                </a:extLst>
              </a:tr>
              <a:tr h="370840">
                <a:tc>
                  <a:txBody>
                    <a:bodyPr/>
                    <a:lstStyle/>
                    <a:p>
                      <a:endParaRPr lang="en-IE" sz="800" kern="1200" dirty="0">
                        <a:solidFill>
                          <a:schemeClr val="tx1"/>
                        </a:solidFill>
                        <a:effectLst/>
                      </a:endParaRPr>
                    </a:p>
                    <a:p>
                      <a:endParaRPr lang="en-IE" sz="800" kern="1200" dirty="0">
                        <a:solidFill>
                          <a:schemeClr val="tx1"/>
                        </a:solidFill>
                        <a:effectLst/>
                      </a:endParaRPr>
                    </a:p>
                    <a:p>
                      <a:endParaRPr lang="en-IE" sz="800" kern="1200" dirty="0">
                        <a:solidFill>
                          <a:schemeClr val="tx1"/>
                        </a:solidFill>
                        <a:effectLst/>
                      </a:endParaRPr>
                    </a:p>
                    <a:p>
                      <a:endParaRPr lang="en-IE" sz="800" kern="1200" dirty="0">
                        <a:solidFill>
                          <a:schemeClr val="tx1"/>
                        </a:solidFill>
                        <a:effectLst/>
                      </a:endParaRPr>
                    </a:p>
                    <a:p>
                      <a:r>
                        <a:rPr lang="en-IE" sz="800" b="1" kern="1200" dirty="0">
                          <a:solidFill>
                            <a:srgbClr val="3C5D33"/>
                          </a:solidFill>
                          <a:effectLst/>
                        </a:rPr>
                        <a:t>2.00pm -</a:t>
                      </a:r>
                    </a:p>
                    <a:p>
                      <a:r>
                        <a:rPr lang="en-IE" sz="800" b="1" kern="1200" dirty="0">
                          <a:solidFill>
                            <a:srgbClr val="3C5D33"/>
                          </a:solidFill>
                          <a:effectLst/>
                        </a:rPr>
                        <a:t>3.30pm</a:t>
                      </a:r>
                      <a:r>
                        <a:rPr lang="en-IE" sz="800" b="1" dirty="0">
                          <a:solidFill>
                            <a:srgbClr val="3C5D33"/>
                          </a:solidFill>
                          <a:effectLst/>
                        </a:rPr>
                        <a:t> </a:t>
                      </a:r>
                      <a:endParaRPr lang="en-US" sz="800" b="1" dirty="0">
                        <a:solidFill>
                          <a:srgbClr val="3C5D33"/>
                        </a:solidFill>
                      </a:endParaRPr>
                    </a:p>
                    <a:p>
                      <a:endParaRPr lang="en-US" sz="800" dirty="0">
                        <a:solidFill>
                          <a:schemeClr val="tx1"/>
                        </a:solidFill>
                      </a:endParaRP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endParaRPr lang="en-IE" sz="800" b="1" kern="1200" dirty="0">
                        <a:solidFill>
                          <a:srgbClr val="3C5D33"/>
                        </a:solidFill>
                        <a:effectLst/>
                        <a:latin typeface="+mn-lt"/>
                      </a:endParaRPr>
                    </a:p>
                    <a:p>
                      <a:r>
                        <a:rPr lang="en-IE" sz="800" b="1" u="sng" kern="1200" dirty="0">
                          <a:solidFill>
                            <a:srgbClr val="3C5D33"/>
                          </a:solidFill>
                          <a:effectLst/>
                          <a:latin typeface="+mn-lt"/>
                        </a:rPr>
                        <a:t>Walk with Us</a:t>
                      </a:r>
                    </a:p>
                    <a:p>
                      <a:r>
                        <a:rPr lang="en-IE" sz="800" kern="1200" dirty="0">
                          <a:solidFill>
                            <a:srgbClr val="3C5D33"/>
                          </a:solidFill>
                          <a:effectLst/>
                          <a:latin typeface="+mn-lt"/>
                        </a:rPr>
                        <a:t> </a:t>
                      </a:r>
                      <a:endParaRPr lang="en-IE" sz="800" b="0" kern="1200" dirty="0">
                        <a:solidFill>
                          <a:srgbClr val="3C5D33"/>
                        </a:solidFill>
                        <a:effectLst/>
                        <a:latin typeface="+mn-lt"/>
                      </a:endParaRPr>
                    </a:p>
                    <a:p>
                      <a:r>
                        <a:rPr lang="en-IE" sz="800" b="1" kern="1200" dirty="0">
                          <a:solidFill>
                            <a:srgbClr val="07099D"/>
                          </a:solidFill>
                          <a:effectLst/>
                          <a:latin typeface="+mn-lt"/>
                        </a:rPr>
                        <a:t>A walking tour of the wetlands of Tramore Valley Park</a:t>
                      </a:r>
                      <a:r>
                        <a:rPr lang="en-IE" sz="800" b="1" kern="1200" dirty="0">
                          <a:solidFill>
                            <a:srgbClr val="3C5D33"/>
                          </a:solidFill>
                          <a:effectLst/>
                          <a:latin typeface="+mn-lt"/>
                        </a:rPr>
                        <a:t>. </a:t>
                      </a:r>
                    </a:p>
                    <a:p>
                      <a:r>
                        <a:rPr lang="en-IE" sz="800" b="1" kern="1200" dirty="0">
                          <a:solidFill>
                            <a:srgbClr val="3C5D33"/>
                          </a:solidFill>
                          <a:effectLst/>
                          <a:latin typeface="+mn-lt"/>
                        </a:rPr>
                        <a:t> </a:t>
                      </a:r>
                      <a:r>
                        <a:rPr lang="en-IE" sz="800" kern="1200" dirty="0">
                          <a:solidFill>
                            <a:srgbClr val="3C5D33"/>
                          </a:solidFill>
                          <a:effectLst/>
                          <a:latin typeface="+mn-lt"/>
                        </a:rPr>
                        <a:t>Wetlands are an area of land that is saturated with water either permanently or seasonally, and where the water table is near or at the surface. These wetlands are home to a large diversity of plant and animal species and form an important network of ecological sites for many species on migration. </a:t>
                      </a:r>
                    </a:p>
                    <a:p>
                      <a:r>
                        <a:rPr lang="en-IE" sz="800" kern="1200" dirty="0">
                          <a:solidFill>
                            <a:srgbClr val="3C5D33"/>
                          </a:solidFill>
                          <a:effectLst/>
                          <a:latin typeface="+mn-lt"/>
                        </a:rPr>
                        <a:t>The walk will cover the importance of wetlands for biodiversity and how everyone can help in the managing Irish Biodiversity through citizen science platforms such as the National Biodiversity Data Centre and Citizen Science Stream Index.</a:t>
                      </a:r>
                    </a:p>
                    <a:p>
                      <a:r>
                        <a:rPr lang="en-IE" sz="800" kern="1200" dirty="0">
                          <a:solidFill>
                            <a:srgbClr val="3C5D33"/>
                          </a:solidFill>
                          <a:effectLst/>
                          <a:latin typeface="+mn-lt"/>
                        </a:rPr>
                        <a:t>Bring suitable footwear for wet ground and a pair of binoculars, if you have them!</a:t>
                      </a:r>
                    </a:p>
                    <a:p>
                      <a:endParaRPr lang="en-IE" sz="800" kern="1200" dirty="0">
                        <a:solidFill>
                          <a:srgbClr val="3C5D33"/>
                        </a:solidFill>
                        <a:effectLst/>
                        <a:latin typeface="+mn-lt"/>
                      </a:endParaRPr>
                    </a:p>
                    <a:p>
                      <a:r>
                        <a:rPr lang="en-IE" sz="800" b="1" kern="1200" dirty="0">
                          <a:solidFill>
                            <a:srgbClr val="3C5D33"/>
                          </a:solidFill>
                          <a:effectLst/>
                          <a:latin typeface="+mn-lt"/>
                        </a:rPr>
                        <a:t>Led by - Cork Nature Network’s - </a:t>
                      </a:r>
                      <a:r>
                        <a:rPr lang="en-IE" sz="800" kern="1200" dirty="0">
                          <a:solidFill>
                            <a:srgbClr val="3C5D33"/>
                          </a:solidFill>
                          <a:effectLst/>
                          <a:latin typeface="+mn-lt"/>
                        </a:rPr>
                        <a:t>James O’Mahoney and Nicole Crawford</a:t>
                      </a:r>
                      <a:endParaRPr lang="en-IE" sz="800" b="1" kern="1200" dirty="0">
                        <a:solidFill>
                          <a:srgbClr val="3C5D33"/>
                        </a:solidFill>
                        <a:effectLst/>
                        <a:latin typeface="+mn-lt"/>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en-IE" sz="800" kern="1200" dirty="0">
                        <a:solidFill>
                          <a:srgbClr val="3C5D33"/>
                        </a:solidFill>
                        <a:effectLst/>
                        <a:latin typeface="+mn-lt"/>
                      </a:endParaRP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923734359"/>
                  </a:ext>
                </a:extLst>
              </a:tr>
            </a:tbl>
          </a:graphicData>
        </a:graphic>
      </p:graphicFrame>
      <p:graphicFrame>
        <p:nvGraphicFramePr>
          <p:cNvPr id="34" name="Table 16">
            <a:extLst>
              <a:ext uri="{FF2B5EF4-FFF2-40B4-BE49-F238E27FC236}">
                <a16:creationId xmlns:a16="http://schemas.microsoft.com/office/drawing/2014/main" id="{847EE769-B840-F2EB-4549-80E6CB4C5BC2}"/>
              </a:ext>
            </a:extLst>
          </p:cNvPr>
          <p:cNvGraphicFramePr>
            <a:graphicFrameLocks noGrp="1"/>
          </p:cNvGraphicFramePr>
          <p:nvPr>
            <p:extLst>
              <p:ext uri="{D42A27DB-BD31-4B8C-83A1-F6EECF244321}">
                <p14:modId xmlns:p14="http://schemas.microsoft.com/office/powerpoint/2010/main" val="3794909989"/>
              </p:ext>
            </p:extLst>
          </p:nvPr>
        </p:nvGraphicFramePr>
        <p:xfrm>
          <a:off x="4382428" y="5201718"/>
          <a:ext cx="4019008" cy="4419600"/>
        </p:xfrm>
        <a:graphic>
          <a:graphicData uri="http://schemas.openxmlformats.org/drawingml/2006/table">
            <a:tbl>
              <a:tblPr firstRow="1" bandRow="1">
                <a:tableStyleId>{72833802-FEF1-4C79-8D5D-14CF1EAF98D9}</a:tableStyleId>
              </a:tblPr>
              <a:tblGrid>
                <a:gridCol w="643483">
                  <a:extLst>
                    <a:ext uri="{9D8B030D-6E8A-4147-A177-3AD203B41FA5}">
                      <a16:colId xmlns:a16="http://schemas.microsoft.com/office/drawing/2014/main" val="2919000518"/>
                    </a:ext>
                  </a:extLst>
                </a:gridCol>
                <a:gridCol w="3375525">
                  <a:extLst>
                    <a:ext uri="{9D8B030D-6E8A-4147-A177-3AD203B41FA5}">
                      <a16:colId xmlns:a16="http://schemas.microsoft.com/office/drawing/2014/main" val="524720548"/>
                    </a:ext>
                  </a:extLst>
                </a:gridCol>
              </a:tblGrid>
              <a:tr h="292781">
                <a:tc>
                  <a:txBody>
                    <a:bodyPr/>
                    <a:lstStyle/>
                    <a:p>
                      <a:endParaRPr lang="en-US" sz="1600" dirty="0">
                        <a:solidFill>
                          <a:srgbClr val="3C5D33"/>
                        </a:solidFill>
                      </a:endParaRP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lang="en-US" sz="800" u="sng" dirty="0">
                        <a:solidFill>
                          <a:srgbClr val="FE8742"/>
                        </a:solidFill>
                      </a:endParaRPr>
                    </a:p>
                    <a:p>
                      <a:endParaRPr lang="en-US" sz="800" dirty="0">
                        <a:solidFill>
                          <a:schemeClr val="tx1"/>
                        </a:solidFill>
                      </a:endParaRP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004997430"/>
                  </a:ext>
                </a:extLst>
              </a:tr>
              <a:tr h="370840">
                <a:tc>
                  <a:txBody>
                    <a:bodyPr/>
                    <a:lstStyle/>
                    <a:p>
                      <a:endParaRPr lang="en-US" sz="800" dirty="0">
                        <a:solidFill>
                          <a:schemeClr val="tx1"/>
                        </a:solidFill>
                      </a:endParaRPr>
                    </a:p>
                    <a:p>
                      <a:endParaRPr lang="en-US" sz="800" dirty="0">
                        <a:solidFill>
                          <a:schemeClr val="tx1"/>
                        </a:solidFill>
                      </a:endParaRPr>
                    </a:p>
                    <a:p>
                      <a:r>
                        <a:rPr lang="en-US" sz="800" b="1" dirty="0">
                          <a:solidFill>
                            <a:srgbClr val="07099D"/>
                          </a:solidFill>
                        </a:rPr>
                        <a:t>2.30pm -</a:t>
                      </a:r>
                    </a:p>
                    <a:p>
                      <a:r>
                        <a:rPr lang="en-US" sz="800" b="1" dirty="0">
                          <a:solidFill>
                            <a:srgbClr val="07099D"/>
                          </a:solidFill>
                        </a:rPr>
                        <a:t>4.30pm</a:t>
                      </a: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r>
                        <a:rPr lang="en-IE" sz="800" b="1" u="sng" kern="1200" dirty="0">
                          <a:solidFill>
                            <a:srgbClr val="07099D"/>
                          </a:solidFill>
                          <a:effectLst/>
                          <a:latin typeface="+mn-lt"/>
                        </a:rPr>
                        <a:t>Join Us</a:t>
                      </a:r>
                    </a:p>
                    <a:p>
                      <a:r>
                        <a:rPr lang="en-IE" sz="800" kern="1200" dirty="0">
                          <a:solidFill>
                            <a:srgbClr val="07099D"/>
                          </a:solidFill>
                          <a:effectLst/>
                          <a:latin typeface="+mn-lt"/>
                        </a:rPr>
                        <a:t> </a:t>
                      </a:r>
                    </a:p>
                    <a:p>
                      <a:r>
                        <a:rPr lang="en-IE" sz="800" b="1" kern="1200" dirty="0">
                          <a:solidFill>
                            <a:srgbClr val="3C5D33"/>
                          </a:solidFill>
                          <a:effectLst/>
                          <a:latin typeface="+mn-lt"/>
                        </a:rPr>
                        <a:t>Join the Composting Feminisms reading group </a:t>
                      </a:r>
                      <a:r>
                        <a:rPr lang="en-IE" sz="800" kern="1200" dirty="0">
                          <a:solidFill>
                            <a:srgbClr val="07099D"/>
                          </a:solidFill>
                          <a:effectLst/>
                          <a:latin typeface="+mn-lt"/>
                        </a:rPr>
                        <a:t>with an open mind. Discuss texts that explore intersectional interests of feminisms and environmental humanities.</a:t>
                      </a:r>
                    </a:p>
                    <a:p>
                      <a:r>
                        <a:rPr lang="en-IE" sz="800" kern="1200" dirty="0">
                          <a:solidFill>
                            <a:srgbClr val="07099D"/>
                          </a:solidFill>
                          <a:effectLst/>
                          <a:latin typeface="+mn-lt"/>
                        </a:rPr>
                        <a:t>Participants will be exposed to ideas outside of the echo chamber of social and news media, meeting other people for face-to-face exchange and a possibility of creating a more sustained platform </a:t>
                      </a:r>
                    </a:p>
                    <a:p>
                      <a:r>
                        <a:rPr lang="en-IE" sz="800" kern="1200" dirty="0">
                          <a:solidFill>
                            <a:srgbClr val="07099D"/>
                          </a:solidFill>
                          <a:effectLst/>
                          <a:latin typeface="+mn-lt"/>
                        </a:rPr>
                        <a:t>As a former landfill site now recast as a recreational amenity Tramore Valley Park demands deeper excavations of our own understanding of the kinds of humanity our future requires and how we might mould ourselves for the times to come.</a:t>
                      </a:r>
                      <a:r>
                        <a:rPr lang="en-IE" sz="800" dirty="0">
                          <a:solidFill>
                            <a:srgbClr val="07099D"/>
                          </a:solidFill>
                          <a:effectLst/>
                          <a:latin typeface="+mn-lt"/>
                        </a:rPr>
                        <a:t> </a:t>
                      </a:r>
                    </a:p>
                    <a:p>
                      <a:endParaRPr lang="en-IE" sz="800" dirty="0">
                        <a:solidFill>
                          <a:srgbClr val="07099D"/>
                        </a:solidFill>
                        <a:effectLst/>
                        <a:latin typeface="+mn-lt"/>
                      </a:endParaRPr>
                    </a:p>
                    <a:p>
                      <a:r>
                        <a:rPr lang="en-IE" sz="800" b="1" kern="1200" dirty="0">
                          <a:solidFill>
                            <a:srgbClr val="07099D"/>
                          </a:solidFill>
                          <a:effectLst/>
                          <a:latin typeface="+mn-lt"/>
                        </a:rPr>
                        <a:t>Led by - Sheelagh Broderick and Claire Ahern</a:t>
                      </a: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558413835"/>
                  </a:ext>
                </a:extLst>
              </a:tr>
              <a:tr h="370840">
                <a:tc>
                  <a:txBody>
                    <a:bodyPr/>
                    <a:lstStyle/>
                    <a:p>
                      <a:endParaRPr lang="en-IE" sz="800" kern="1200" dirty="0">
                        <a:solidFill>
                          <a:schemeClr val="tx1"/>
                        </a:solidFill>
                        <a:effectLst/>
                      </a:endParaRPr>
                    </a:p>
                    <a:p>
                      <a:endParaRPr lang="en-IE" sz="800" kern="1200" dirty="0">
                        <a:solidFill>
                          <a:schemeClr val="tx1"/>
                        </a:solidFill>
                        <a:effectLst/>
                      </a:endParaRPr>
                    </a:p>
                    <a:p>
                      <a:endParaRPr lang="en-IE" sz="800" kern="1200" dirty="0">
                        <a:solidFill>
                          <a:schemeClr val="tx1"/>
                        </a:solidFill>
                        <a:effectLst/>
                      </a:endParaRPr>
                    </a:p>
                    <a:p>
                      <a:r>
                        <a:rPr lang="en-IE" sz="800" b="1" kern="1200" dirty="0">
                          <a:solidFill>
                            <a:srgbClr val="3C5D33"/>
                          </a:solidFill>
                          <a:effectLst/>
                        </a:rPr>
                        <a:t>4.15pm-</a:t>
                      </a:r>
                    </a:p>
                    <a:p>
                      <a:r>
                        <a:rPr lang="en-IE" sz="800" b="1" kern="1200" dirty="0">
                          <a:solidFill>
                            <a:srgbClr val="3C5D33"/>
                          </a:solidFill>
                          <a:effectLst/>
                        </a:rPr>
                        <a:t>4.35pm</a:t>
                      </a:r>
                      <a:r>
                        <a:rPr lang="en-IE" sz="800" b="1" dirty="0">
                          <a:solidFill>
                            <a:srgbClr val="3C5D33"/>
                          </a:solidFill>
                          <a:effectLst/>
                        </a:rPr>
                        <a:t> </a:t>
                      </a:r>
                      <a:endParaRPr lang="en-US" sz="800" b="1" dirty="0">
                        <a:solidFill>
                          <a:srgbClr val="3C5D33"/>
                        </a:solidFill>
                      </a:endParaRP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endParaRPr lang="en-IE" sz="800" b="1" kern="1200" dirty="0">
                        <a:solidFill>
                          <a:srgbClr val="3C5D33"/>
                        </a:solidFill>
                        <a:effectLst/>
                        <a:latin typeface="+mn-lt"/>
                      </a:endParaRPr>
                    </a:p>
                    <a:p>
                      <a:r>
                        <a:rPr lang="en-IE" sz="800" b="1" u="sng" kern="1200" dirty="0">
                          <a:solidFill>
                            <a:srgbClr val="3C5D33"/>
                          </a:solidFill>
                          <a:effectLst/>
                          <a:latin typeface="+mn-lt"/>
                        </a:rPr>
                        <a:t>Listen with Us</a:t>
                      </a:r>
                      <a:endParaRPr lang="en-IE" sz="800" u="sng" kern="1200" dirty="0">
                        <a:solidFill>
                          <a:srgbClr val="3C5D33"/>
                        </a:solidFill>
                        <a:effectLst/>
                        <a:latin typeface="+mn-lt"/>
                      </a:endParaRPr>
                    </a:p>
                    <a:p>
                      <a:r>
                        <a:rPr lang="en-IE" sz="800" kern="1200" dirty="0">
                          <a:solidFill>
                            <a:srgbClr val="3C5D33"/>
                          </a:solidFill>
                          <a:effectLst/>
                          <a:latin typeface="+mn-lt"/>
                        </a:rPr>
                        <a:t> </a:t>
                      </a:r>
                    </a:p>
                    <a:p>
                      <a:r>
                        <a:rPr lang="en-IE" sz="800" b="1" kern="1200" dirty="0">
                          <a:solidFill>
                            <a:srgbClr val="953299"/>
                          </a:solidFill>
                          <a:effectLst/>
                          <a:latin typeface="+mn-lt"/>
                        </a:rPr>
                        <a:t>Live Sound performance </a:t>
                      </a:r>
                      <a:r>
                        <a:rPr lang="en-IE" sz="800" kern="1200" dirty="0">
                          <a:solidFill>
                            <a:srgbClr val="3C5D33"/>
                          </a:solidFill>
                          <a:effectLst/>
                          <a:latin typeface="+mn-lt"/>
                        </a:rPr>
                        <a:t>from the </a:t>
                      </a:r>
                      <a:r>
                        <a:rPr lang="en-IE" sz="800" kern="1200" dirty="0" err="1">
                          <a:solidFill>
                            <a:srgbClr val="3C5D33"/>
                          </a:solidFill>
                          <a:effectLst/>
                          <a:latin typeface="+mn-lt"/>
                        </a:rPr>
                        <a:t>KinShip</a:t>
                      </a:r>
                      <a:r>
                        <a:rPr lang="en-IE" sz="800" kern="1200" dirty="0">
                          <a:solidFill>
                            <a:srgbClr val="3C5D33"/>
                          </a:solidFill>
                          <a:effectLst/>
                          <a:latin typeface="+mn-lt"/>
                        </a:rPr>
                        <a:t> Artist in Placement Jesse </a:t>
                      </a:r>
                      <a:r>
                        <a:rPr lang="en-IE" sz="800" kern="1200" dirty="0" err="1">
                          <a:solidFill>
                            <a:srgbClr val="3C5D33"/>
                          </a:solidFill>
                          <a:effectLst/>
                          <a:latin typeface="+mn-lt"/>
                        </a:rPr>
                        <a:t>Hallaway</a:t>
                      </a:r>
                      <a:r>
                        <a:rPr lang="en-IE" sz="800" kern="1200" dirty="0">
                          <a:solidFill>
                            <a:srgbClr val="3C5D33"/>
                          </a:solidFill>
                          <a:effectLst/>
                          <a:latin typeface="+mn-lt"/>
                        </a:rPr>
                        <a:t> and plants of TVP..</a:t>
                      </a:r>
                    </a:p>
                    <a:p>
                      <a:r>
                        <a:rPr lang="en-IE" sz="800" kern="1200" dirty="0">
                          <a:solidFill>
                            <a:srgbClr val="3C5D33"/>
                          </a:solidFill>
                          <a:effectLst/>
                          <a:latin typeface="+mn-lt"/>
                        </a:rPr>
                        <a:t>Jesse is collaborating with Tramore Valley Park’s plant life in the creation of two sonic pieces. </a:t>
                      </a:r>
                    </a:p>
                    <a:p>
                      <a:r>
                        <a:rPr lang="en-IE" sz="800" kern="1200" dirty="0">
                          <a:solidFill>
                            <a:srgbClr val="3C5D33"/>
                          </a:solidFill>
                          <a:effectLst/>
                          <a:latin typeface="+mn-lt"/>
                        </a:rPr>
                        <a:t>The first  is a live improvised performance with various plants connected to a computer program. The impulses received from the plants and the artist's improvisation will create a live soundscape in the park.</a:t>
                      </a:r>
                      <a:r>
                        <a:rPr lang="en-IE" sz="800" dirty="0">
                          <a:solidFill>
                            <a:srgbClr val="3C5D33"/>
                          </a:solidFill>
                          <a:effectLst/>
                          <a:latin typeface="+mn-lt"/>
                        </a:rPr>
                        <a:t> </a:t>
                      </a:r>
                    </a:p>
                    <a:p>
                      <a:r>
                        <a:rPr lang="en-IE" sz="800" kern="1200" dirty="0">
                          <a:solidFill>
                            <a:srgbClr val="3C5D33"/>
                          </a:solidFill>
                          <a:effectLst/>
                          <a:latin typeface="+mn-lt"/>
                        </a:rPr>
                        <a:t>The artwork show new ways of interacting with sound, new connections between organic life and digital hardware, and new sounds from outside the realm of human constructs. </a:t>
                      </a:r>
                    </a:p>
                    <a:p>
                      <a:r>
                        <a:rPr lang="en-IE" sz="800" kern="1200" dirty="0">
                          <a:solidFill>
                            <a:srgbClr val="3C5D33"/>
                          </a:solidFill>
                          <a:effectLst/>
                          <a:latin typeface="+mn-lt"/>
                        </a:rPr>
                        <a:t>He says, “If there is an intelligent message within these systems, we’re listening”.</a:t>
                      </a:r>
                    </a:p>
                    <a:p>
                      <a:endParaRPr lang="en-IE" sz="800" kern="1200" dirty="0">
                        <a:solidFill>
                          <a:srgbClr val="3C5D33"/>
                        </a:solidFill>
                        <a:effectLst/>
                        <a:latin typeface="+mn-lt"/>
                      </a:endParaRPr>
                    </a:p>
                    <a:p>
                      <a:r>
                        <a:rPr lang="en-IE" sz="800" b="1" kern="1200" dirty="0">
                          <a:solidFill>
                            <a:srgbClr val="3C5D33"/>
                          </a:solidFill>
                          <a:effectLst/>
                          <a:latin typeface="+mn-lt"/>
                        </a:rPr>
                        <a:t>By </a:t>
                      </a:r>
                      <a:r>
                        <a:rPr lang="en-IE" sz="800" b="1" kern="1200" dirty="0" err="1">
                          <a:solidFill>
                            <a:srgbClr val="3C5D33"/>
                          </a:solidFill>
                          <a:effectLst/>
                          <a:latin typeface="+mn-lt"/>
                        </a:rPr>
                        <a:t>KinShip</a:t>
                      </a:r>
                      <a:r>
                        <a:rPr lang="en-IE" sz="800" b="1" kern="1200" dirty="0">
                          <a:solidFill>
                            <a:srgbClr val="3C5D33"/>
                          </a:solidFill>
                          <a:effectLst/>
                          <a:latin typeface="+mn-lt"/>
                        </a:rPr>
                        <a:t> Artist in Placement  - Jesse </a:t>
                      </a:r>
                      <a:r>
                        <a:rPr lang="en-IE" sz="800" b="1" kern="1200" dirty="0" err="1">
                          <a:solidFill>
                            <a:srgbClr val="3C5D33"/>
                          </a:solidFill>
                          <a:effectLst/>
                          <a:latin typeface="+mn-lt"/>
                        </a:rPr>
                        <a:t>Hallaway</a:t>
                      </a:r>
                      <a:r>
                        <a:rPr lang="en-IE" sz="800" b="1" kern="1200" dirty="0">
                          <a:solidFill>
                            <a:srgbClr val="3C5D33"/>
                          </a:solidFill>
                          <a:effectLst/>
                          <a:latin typeface="+mn-lt"/>
                        </a:rPr>
                        <a:t> &amp; Plants of TVP</a:t>
                      </a:r>
                      <a:endParaRPr lang="en-IE" sz="800" kern="1200" dirty="0">
                        <a:solidFill>
                          <a:srgbClr val="3C5D33"/>
                        </a:solidFill>
                        <a:effectLst/>
                        <a:latin typeface="+mn-lt"/>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mn-lt"/>
                      </a:endParaRP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546266284"/>
                  </a:ext>
                </a:extLst>
              </a:tr>
            </a:tbl>
          </a:graphicData>
        </a:graphic>
      </p:graphicFrame>
      <p:pic>
        <p:nvPicPr>
          <p:cNvPr id="36" name="Picture 35" descr="Qr code&#10;&#10;Description automatically generated">
            <a:extLst>
              <a:ext uri="{FF2B5EF4-FFF2-40B4-BE49-F238E27FC236}">
                <a16:creationId xmlns:a16="http://schemas.microsoft.com/office/drawing/2014/main" id="{D01A95EF-6D02-7CA6-2A67-DE6F7F744F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398250" y="8114680"/>
            <a:ext cx="563606" cy="546971"/>
          </a:xfrm>
          <a:prstGeom prst="rect">
            <a:avLst/>
          </a:prstGeom>
        </p:spPr>
      </p:pic>
      <p:graphicFrame>
        <p:nvGraphicFramePr>
          <p:cNvPr id="41" name="Table 19">
            <a:extLst>
              <a:ext uri="{FF2B5EF4-FFF2-40B4-BE49-F238E27FC236}">
                <a16:creationId xmlns:a16="http://schemas.microsoft.com/office/drawing/2014/main" id="{D432AF10-9B59-FB0F-DDB3-C74E18A83440}"/>
              </a:ext>
            </a:extLst>
          </p:cNvPr>
          <p:cNvGraphicFramePr>
            <a:graphicFrameLocks noGrp="1"/>
          </p:cNvGraphicFramePr>
          <p:nvPr>
            <p:extLst>
              <p:ext uri="{D42A27DB-BD31-4B8C-83A1-F6EECF244321}">
                <p14:modId xmlns:p14="http://schemas.microsoft.com/office/powerpoint/2010/main" val="2616413128"/>
              </p:ext>
            </p:extLst>
          </p:nvPr>
        </p:nvGraphicFramePr>
        <p:xfrm>
          <a:off x="8455644" y="201481"/>
          <a:ext cx="4019008" cy="9275032"/>
        </p:xfrm>
        <a:graphic>
          <a:graphicData uri="http://schemas.openxmlformats.org/drawingml/2006/table">
            <a:tbl>
              <a:tblPr firstRow="1" bandRow="1">
                <a:tableStyleId>{72833802-FEF1-4C79-8D5D-14CF1EAF98D9}</a:tableStyleId>
              </a:tblPr>
              <a:tblGrid>
                <a:gridCol w="719350">
                  <a:extLst>
                    <a:ext uri="{9D8B030D-6E8A-4147-A177-3AD203B41FA5}">
                      <a16:colId xmlns:a16="http://schemas.microsoft.com/office/drawing/2014/main" val="1009044307"/>
                    </a:ext>
                  </a:extLst>
                </a:gridCol>
                <a:gridCol w="3299658">
                  <a:extLst>
                    <a:ext uri="{9D8B030D-6E8A-4147-A177-3AD203B41FA5}">
                      <a16:colId xmlns:a16="http://schemas.microsoft.com/office/drawing/2014/main" val="1054728860"/>
                    </a:ext>
                  </a:extLst>
                </a:gridCol>
              </a:tblGrid>
              <a:tr h="429140">
                <a:tc>
                  <a:txBody>
                    <a:bodyPr/>
                    <a:lstStyle/>
                    <a:p>
                      <a:endParaRPr lang="en-US" sz="1800" dirty="0">
                        <a:solidFill>
                          <a:srgbClr val="3C5D33"/>
                        </a:solidFill>
                      </a:endParaRP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endParaRPr lang="en-US" sz="800" dirty="0">
                        <a:solidFill>
                          <a:srgbClr val="3C5D33"/>
                        </a:solidFill>
                      </a:endParaRPr>
                    </a:p>
                    <a:p>
                      <a:r>
                        <a:rPr lang="en-US" sz="1000" u="sng" dirty="0">
                          <a:solidFill>
                            <a:srgbClr val="FE8742"/>
                          </a:solidFill>
                          <a:latin typeface="Aharoni" panose="02010803020104030203" pitchFamily="2" charset="-79"/>
                          <a:cs typeface="Aharoni" panose="02010803020104030203" pitchFamily="2" charset="-79"/>
                        </a:rPr>
                        <a:t>SUNDAY 22 MAY</a:t>
                      </a: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448700845"/>
                  </a:ext>
                </a:extLst>
              </a:tr>
              <a:tr h="1601675">
                <a:tc>
                  <a:txBody>
                    <a:bodyPr/>
                    <a:lstStyle/>
                    <a:p>
                      <a:endParaRPr lang="en-IE" sz="800" kern="1200" dirty="0">
                        <a:solidFill>
                          <a:schemeClr val="tx1"/>
                        </a:solidFill>
                        <a:effectLst/>
                        <a:latin typeface="+mn-lt"/>
                        <a:ea typeface="+mn-ea"/>
                        <a:cs typeface="+mn-cs"/>
                      </a:endParaRPr>
                    </a:p>
                    <a:p>
                      <a:endParaRPr lang="en-IE" sz="800" kern="1200" dirty="0">
                        <a:solidFill>
                          <a:schemeClr val="tx1"/>
                        </a:solidFill>
                        <a:effectLst/>
                        <a:latin typeface="+mn-lt"/>
                        <a:ea typeface="+mn-ea"/>
                        <a:cs typeface="+mn-cs"/>
                      </a:endParaRPr>
                    </a:p>
                    <a:p>
                      <a:r>
                        <a:rPr lang="en-IE" sz="800" b="1" kern="1200" dirty="0">
                          <a:solidFill>
                            <a:srgbClr val="953299"/>
                          </a:solidFill>
                          <a:effectLst/>
                          <a:latin typeface="+mn-lt"/>
                          <a:ea typeface="+mn-ea"/>
                          <a:cs typeface="+mn-cs"/>
                        </a:rPr>
                        <a:t>11.30am -</a:t>
                      </a:r>
                    </a:p>
                    <a:p>
                      <a:r>
                        <a:rPr lang="en-IE" sz="800" b="1" kern="1200" dirty="0">
                          <a:solidFill>
                            <a:srgbClr val="953299"/>
                          </a:solidFill>
                          <a:effectLst/>
                          <a:latin typeface="+mn-lt"/>
                          <a:ea typeface="+mn-ea"/>
                          <a:cs typeface="+mn-cs"/>
                        </a:rPr>
                        <a:t>1.00pm</a:t>
                      </a:r>
                      <a:r>
                        <a:rPr lang="en-IE" sz="800" b="1" dirty="0">
                          <a:solidFill>
                            <a:srgbClr val="953299"/>
                          </a:solidFill>
                          <a:effectLst/>
                        </a:rPr>
                        <a:t> </a:t>
                      </a:r>
                      <a:endParaRPr lang="en-US" sz="800" b="1" dirty="0">
                        <a:solidFill>
                          <a:srgbClr val="953299"/>
                        </a:solidFill>
                      </a:endParaRP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endParaRPr lang="en-IE" sz="800" b="1" kern="1200" dirty="0">
                        <a:solidFill>
                          <a:schemeClr val="tx1"/>
                        </a:solidFill>
                        <a:effectLst/>
                        <a:latin typeface="+mn-lt"/>
                        <a:ea typeface="+mn-ea"/>
                        <a:cs typeface="+mn-cs"/>
                      </a:endParaRPr>
                    </a:p>
                    <a:p>
                      <a:r>
                        <a:rPr lang="en-IE" sz="800" b="1" u="sng" kern="1200" dirty="0">
                          <a:solidFill>
                            <a:srgbClr val="953299"/>
                          </a:solidFill>
                          <a:effectLst/>
                          <a:latin typeface="+mn-lt"/>
                          <a:ea typeface="+mn-ea"/>
                          <a:cs typeface="+mn-cs"/>
                        </a:rPr>
                        <a:t>Make Poetry with Us</a:t>
                      </a:r>
                      <a:endParaRPr lang="en-IE" sz="800" u="sng" kern="1200" dirty="0">
                        <a:solidFill>
                          <a:srgbClr val="953299"/>
                        </a:solidFill>
                        <a:effectLst/>
                        <a:latin typeface="+mn-lt"/>
                        <a:ea typeface="+mn-ea"/>
                        <a:cs typeface="+mn-cs"/>
                      </a:endParaRPr>
                    </a:p>
                    <a:p>
                      <a:r>
                        <a:rPr lang="en-IE" sz="800" kern="1200" dirty="0">
                          <a:solidFill>
                            <a:srgbClr val="953299"/>
                          </a:solidFill>
                          <a:effectLst/>
                          <a:latin typeface="+mn-lt"/>
                          <a:ea typeface="+mn-ea"/>
                          <a:cs typeface="+mn-cs"/>
                        </a:rPr>
                        <a:t> </a:t>
                      </a:r>
                    </a:p>
                    <a:p>
                      <a:r>
                        <a:rPr lang="en-IE" sz="800" kern="1200" dirty="0">
                          <a:solidFill>
                            <a:srgbClr val="953299"/>
                          </a:solidFill>
                          <a:effectLst/>
                          <a:latin typeface="+mn-lt"/>
                          <a:ea typeface="+mn-ea"/>
                          <a:cs typeface="+mn-cs"/>
                        </a:rPr>
                        <a:t>Kerri wrote to us, </a:t>
                      </a:r>
                      <a:r>
                        <a:rPr lang="en-IE" sz="800" i="1" kern="1200" dirty="0">
                          <a:solidFill>
                            <a:srgbClr val="953299"/>
                          </a:solidFill>
                          <a:effectLst/>
                          <a:latin typeface="+mn-lt"/>
                          <a:ea typeface="+mn-ea"/>
                          <a:cs typeface="+mn-cs"/>
                        </a:rPr>
                        <a:t>‘It may seem at first an unappealing invitation— I mean, who wants to write a poem about rubbish</a:t>
                      </a:r>
                      <a:r>
                        <a:rPr lang="en-IE" sz="800" kern="1200" dirty="0">
                          <a:solidFill>
                            <a:srgbClr val="953299"/>
                          </a:solidFill>
                          <a:effectLst/>
                          <a:latin typeface="+mn-lt"/>
                          <a:ea typeface="+mn-ea"/>
                          <a:cs typeface="+mn-cs"/>
                        </a:rPr>
                        <a:t>’?! </a:t>
                      </a:r>
                    </a:p>
                    <a:p>
                      <a:r>
                        <a:rPr lang="en-IE" sz="800" kern="1200" dirty="0">
                          <a:solidFill>
                            <a:srgbClr val="953299"/>
                          </a:solidFill>
                          <a:effectLst/>
                          <a:latin typeface="+mn-lt"/>
                          <a:ea typeface="+mn-ea"/>
                          <a:cs typeface="+mn-cs"/>
                        </a:rPr>
                        <a:t>This published poet will lead us into </a:t>
                      </a:r>
                      <a:r>
                        <a:rPr lang="en-IE" sz="800" b="1" kern="1200" dirty="0">
                          <a:solidFill>
                            <a:srgbClr val="953299"/>
                          </a:solidFill>
                          <a:effectLst/>
                          <a:latin typeface="+mn-lt"/>
                          <a:ea typeface="+mn-ea"/>
                          <a:cs typeface="+mn-cs"/>
                        </a:rPr>
                        <a:t>a </a:t>
                      </a:r>
                      <a:r>
                        <a:rPr lang="en-IE" sz="800" b="1" kern="1200" dirty="0">
                          <a:solidFill>
                            <a:srgbClr val="07099D"/>
                          </a:solidFill>
                          <a:effectLst/>
                          <a:latin typeface="+mn-lt"/>
                          <a:ea typeface="+mn-ea"/>
                          <a:cs typeface="+mn-cs"/>
                        </a:rPr>
                        <a:t>mindful writing practice on the si</a:t>
                      </a:r>
                      <a:r>
                        <a:rPr lang="en-IE" sz="800" kern="1200" dirty="0">
                          <a:solidFill>
                            <a:srgbClr val="07099D"/>
                          </a:solidFill>
                          <a:effectLst/>
                          <a:latin typeface="+mn-lt"/>
                          <a:ea typeface="+mn-ea"/>
                          <a:cs typeface="+mn-cs"/>
                        </a:rPr>
                        <a:t>te</a:t>
                      </a:r>
                      <a:r>
                        <a:rPr lang="en-IE" sz="800" kern="1200" dirty="0">
                          <a:solidFill>
                            <a:srgbClr val="953299"/>
                          </a:solidFill>
                          <a:effectLst/>
                          <a:latin typeface="+mn-lt"/>
                          <a:ea typeface="+mn-ea"/>
                          <a:cs typeface="+mn-cs"/>
                        </a:rPr>
                        <a:t>. Participants consider your own material pasts or the imagined material pasts beneath our feet. This process of writing a poem is fun and very accessible to all writers regardless of age or previous experience. This form of poetry itself is an accumulation, it can go on without end if you wish to continue with it as a practice beyond the time of the writing session. </a:t>
                      </a:r>
                    </a:p>
                    <a:p>
                      <a:endParaRPr lang="en-US" sz="800" dirty="0">
                        <a:solidFill>
                          <a:srgbClr val="953299"/>
                        </a:solidFill>
                      </a:endParaRPr>
                    </a:p>
                    <a:p>
                      <a:r>
                        <a:rPr lang="en-US" sz="800" b="1" dirty="0">
                          <a:solidFill>
                            <a:srgbClr val="953299"/>
                          </a:solidFill>
                        </a:rPr>
                        <a:t>Led by - </a:t>
                      </a:r>
                      <a:r>
                        <a:rPr lang="en-IE" sz="800" b="1" kern="1200" dirty="0">
                          <a:solidFill>
                            <a:srgbClr val="953299"/>
                          </a:solidFill>
                          <a:effectLst/>
                          <a:latin typeface="+mn-lt"/>
                          <a:ea typeface="+mn-ea"/>
                          <a:cs typeface="+mn-cs"/>
                        </a:rPr>
                        <a:t>Kerri Sonnenberg</a:t>
                      </a: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610199781"/>
                  </a:ext>
                </a:extLst>
              </a:tr>
              <a:tr h="2109812">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lang="en-IE" sz="800" kern="1200" dirty="0">
                        <a:solidFill>
                          <a:schemeClr val="tx1"/>
                        </a:solidFill>
                        <a:effectLst/>
                        <a:latin typeface="+mn-lt"/>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en-IE" sz="800" kern="1200" dirty="0">
                        <a:solidFill>
                          <a:schemeClr val="tx1"/>
                        </a:solidFill>
                        <a:effectLst/>
                        <a:latin typeface="+mn-lt"/>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en-IE" sz="800" b="1" kern="1200" dirty="0">
                          <a:solidFill>
                            <a:srgbClr val="07099D"/>
                          </a:solidFill>
                          <a:effectLst/>
                          <a:latin typeface="+mn-lt"/>
                          <a:ea typeface="+mn-ea"/>
                          <a:cs typeface="+mn-cs"/>
                        </a:rPr>
                        <a:t>1.30pm-</a:t>
                      </a:r>
                    </a:p>
                    <a:p>
                      <a:pPr marL="0" marR="0" lvl="0" indent="0" algn="l" defTabSz="755934" rtl="0" eaLnBrk="1" fontAlgn="auto" latinLnBrk="0" hangingPunct="1">
                        <a:lnSpc>
                          <a:spcPct val="100000"/>
                        </a:lnSpc>
                        <a:spcBef>
                          <a:spcPts val="0"/>
                        </a:spcBef>
                        <a:spcAft>
                          <a:spcPts val="0"/>
                        </a:spcAft>
                        <a:buClrTx/>
                        <a:buSzTx/>
                        <a:buFontTx/>
                        <a:buNone/>
                        <a:tabLst/>
                        <a:defRPr/>
                      </a:pPr>
                      <a:r>
                        <a:rPr lang="en-IE" sz="800" b="1" kern="1200" dirty="0">
                          <a:solidFill>
                            <a:srgbClr val="07099D"/>
                          </a:solidFill>
                          <a:effectLst/>
                          <a:latin typeface="+mn-lt"/>
                          <a:ea typeface="+mn-ea"/>
                          <a:cs typeface="+mn-cs"/>
                        </a:rPr>
                        <a:t>1.50pm</a:t>
                      </a:r>
                    </a:p>
                    <a:p>
                      <a:endParaRPr lang="en-US" sz="800" dirty="0"/>
                    </a:p>
                    <a:p>
                      <a:endParaRPr lang="en-US" sz="800" dirty="0"/>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endParaRPr lang="en-IE" sz="800" b="1" kern="1200" dirty="0">
                        <a:solidFill>
                          <a:schemeClr val="tx1"/>
                        </a:solidFill>
                        <a:effectLst/>
                        <a:latin typeface="+mn-lt"/>
                        <a:ea typeface="+mn-ea"/>
                        <a:cs typeface="+mn-cs"/>
                      </a:endParaRPr>
                    </a:p>
                    <a:p>
                      <a:r>
                        <a:rPr lang="en-IE" sz="800" b="1" u="sng" kern="1200" dirty="0">
                          <a:solidFill>
                            <a:srgbClr val="07099D"/>
                          </a:solidFill>
                          <a:effectLst/>
                          <a:latin typeface="+mn-lt"/>
                          <a:ea typeface="+mn-ea"/>
                          <a:cs typeface="+mn-cs"/>
                        </a:rPr>
                        <a:t>Listen with Us</a:t>
                      </a:r>
                      <a:endParaRPr lang="en-IE" sz="800" u="sng" kern="1200" dirty="0">
                        <a:solidFill>
                          <a:srgbClr val="07099D"/>
                        </a:solidFill>
                        <a:effectLst/>
                        <a:latin typeface="+mn-lt"/>
                        <a:ea typeface="+mn-ea"/>
                        <a:cs typeface="+mn-cs"/>
                      </a:endParaRPr>
                    </a:p>
                    <a:p>
                      <a:r>
                        <a:rPr lang="en-IE" sz="800" kern="1200" dirty="0">
                          <a:solidFill>
                            <a:srgbClr val="07099D"/>
                          </a:solidFill>
                          <a:effectLst/>
                          <a:latin typeface="+mn-lt"/>
                          <a:ea typeface="+mn-ea"/>
                          <a:cs typeface="+mn-cs"/>
                        </a:rPr>
                        <a:t> </a:t>
                      </a:r>
                      <a:r>
                        <a:rPr lang="en-IE" sz="800" kern="1200" dirty="0">
                          <a:solidFill>
                            <a:srgbClr val="07099D"/>
                          </a:solidFill>
                          <a:effectLst/>
                        </a:rPr>
                        <a:t> </a:t>
                      </a:r>
                    </a:p>
                    <a:p>
                      <a:r>
                        <a:rPr lang="en-IE" sz="800" kern="1200" dirty="0">
                          <a:solidFill>
                            <a:srgbClr val="07099D"/>
                          </a:solidFill>
                          <a:effectLst/>
                        </a:rPr>
                        <a:t>A second chance to witness this </a:t>
                      </a:r>
                      <a:r>
                        <a:rPr lang="en-IE" sz="800" b="1" kern="1200" dirty="0">
                          <a:solidFill>
                            <a:srgbClr val="3C5D33"/>
                          </a:solidFill>
                          <a:effectLst/>
                        </a:rPr>
                        <a:t>Live Sound performanc</a:t>
                      </a:r>
                      <a:r>
                        <a:rPr lang="en-IE" sz="800" kern="1200" dirty="0">
                          <a:solidFill>
                            <a:srgbClr val="3C5D33"/>
                          </a:solidFill>
                          <a:effectLst/>
                        </a:rPr>
                        <a:t>e </a:t>
                      </a:r>
                      <a:r>
                        <a:rPr lang="en-IE" sz="800" kern="1200" dirty="0">
                          <a:solidFill>
                            <a:srgbClr val="07099D"/>
                          </a:solidFill>
                          <a:effectLst/>
                        </a:rPr>
                        <a:t>from the </a:t>
                      </a:r>
                      <a:r>
                        <a:rPr lang="en-IE" sz="800" kern="1200" dirty="0" err="1">
                          <a:solidFill>
                            <a:srgbClr val="07099D"/>
                          </a:solidFill>
                          <a:effectLst/>
                        </a:rPr>
                        <a:t>KinShip</a:t>
                      </a:r>
                      <a:r>
                        <a:rPr lang="en-IE" sz="800" kern="1200" dirty="0">
                          <a:solidFill>
                            <a:srgbClr val="07099D"/>
                          </a:solidFill>
                          <a:effectLst/>
                        </a:rPr>
                        <a:t> Artist in Placement Jesse </a:t>
                      </a:r>
                      <a:r>
                        <a:rPr lang="en-IE" sz="800" kern="1200" dirty="0" err="1">
                          <a:solidFill>
                            <a:srgbClr val="07099D"/>
                          </a:solidFill>
                          <a:effectLst/>
                        </a:rPr>
                        <a:t>Hallaway</a:t>
                      </a:r>
                      <a:r>
                        <a:rPr lang="en-IE" sz="800" kern="1200" dirty="0">
                          <a:solidFill>
                            <a:srgbClr val="07099D"/>
                          </a:solidFill>
                          <a:effectLst/>
                        </a:rPr>
                        <a:t> and plants of TVP.</a:t>
                      </a:r>
                    </a:p>
                    <a:p>
                      <a:r>
                        <a:rPr lang="en-IE" sz="800" kern="1200" dirty="0">
                          <a:solidFill>
                            <a:srgbClr val="07099D"/>
                          </a:solidFill>
                          <a:effectLst/>
                        </a:rPr>
                        <a:t>Jesse is collaborating with Tramore Valley Park’s plant life in the creation of two sonic pieces. </a:t>
                      </a:r>
                    </a:p>
                    <a:p>
                      <a:r>
                        <a:rPr lang="en-IE" sz="800" kern="1200" dirty="0">
                          <a:solidFill>
                            <a:srgbClr val="07099D"/>
                          </a:solidFill>
                          <a:effectLst/>
                        </a:rPr>
                        <a:t>The first  is a live improvised performance with various plants connected to a computer program. The impulses received from the plants and the artist's improvisation will create a live soundscape in the park.</a:t>
                      </a:r>
                      <a:r>
                        <a:rPr lang="en-IE" sz="800" dirty="0">
                          <a:solidFill>
                            <a:srgbClr val="07099D"/>
                          </a:solidFill>
                          <a:effectLst/>
                        </a:rPr>
                        <a:t> </a:t>
                      </a:r>
                    </a:p>
                    <a:p>
                      <a:r>
                        <a:rPr lang="en-IE" sz="800" kern="1200" dirty="0">
                          <a:solidFill>
                            <a:srgbClr val="07099D"/>
                          </a:solidFill>
                          <a:effectLst/>
                        </a:rPr>
                        <a:t>The artwork show new ways of interacting with sound, new connections between organic life and digital hardware, and new sounds from outside the realm of human constructs.   He says, “If there is an intelligent message within these systems, we’re listening”.</a:t>
                      </a:r>
                    </a:p>
                    <a:p>
                      <a:endParaRPr lang="en-IE" sz="800" kern="1200" dirty="0">
                        <a:solidFill>
                          <a:srgbClr val="07099D"/>
                        </a:solidFill>
                        <a:effectLst/>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en-IE" sz="800" b="1" kern="1200" dirty="0">
                          <a:solidFill>
                            <a:srgbClr val="07099D"/>
                          </a:solidFill>
                          <a:effectLst/>
                        </a:rPr>
                        <a:t>By </a:t>
                      </a:r>
                      <a:r>
                        <a:rPr lang="en-IE" sz="800" b="1" kern="1200" dirty="0" err="1">
                          <a:solidFill>
                            <a:srgbClr val="07099D"/>
                          </a:solidFill>
                          <a:effectLst/>
                        </a:rPr>
                        <a:t>KinShip</a:t>
                      </a:r>
                      <a:r>
                        <a:rPr lang="en-IE" sz="800" b="1" kern="1200" dirty="0">
                          <a:solidFill>
                            <a:srgbClr val="07099D"/>
                          </a:solidFill>
                          <a:effectLst/>
                        </a:rPr>
                        <a:t> Artist in Placement - Jesse </a:t>
                      </a:r>
                      <a:r>
                        <a:rPr lang="en-IE" sz="800" b="1" kern="1200" dirty="0" err="1">
                          <a:solidFill>
                            <a:srgbClr val="07099D"/>
                          </a:solidFill>
                          <a:effectLst/>
                        </a:rPr>
                        <a:t>Hallaway</a:t>
                      </a:r>
                      <a:r>
                        <a:rPr lang="en-IE" sz="800" b="1" kern="1200" dirty="0">
                          <a:solidFill>
                            <a:srgbClr val="07099D"/>
                          </a:solidFill>
                          <a:effectLst/>
                        </a:rPr>
                        <a:t> &amp; Plants of TVP</a:t>
                      </a: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3756625989"/>
                  </a:ext>
                </a:extLst>
              </a:tr>
              <a:tr h="1273708">
                <a:tc>
                  <a:txBody>
                    <a:bodyPr/>
                    <a:lstStyle/>
                    <a:p>
                      <a:endParaRPr lang="en-IE" sz="800" kern="1200" dirty="0">
                        <a:solidFill>
                          <a:schemeClr val="tx1"/>
                        </a:solidFill>
                        <a:effectLst/>
                        <a:latin typeface="+mn-lt"/>
                        <a:ea typeface="+mn-ea"/>
                        <a:cs typeface="+mn-cs"/>
                      </a:endParaRPr>
                    </a:p>
                    <a:p>
                      <a:endParaRPr lang="en-IE" sz="800" kern="1200" dirty="0">
                        <a:solidFill>
                          <a:schemeClr val="tx1"/>
                        </a:solidFill>
                        <a:effectLst/>
                        <a:latin typeface="+mn-lt"/>
                        <a:ea typeface="+mn-ea"/>
                        <a:cs typeface="+mn-cs"/>
                      </a:endParaRPr>
                    </a:p>
                    <a:p>
                      <a:r>
                        <a:rPr lang="en-IE" sz="800" b="1" kern="1200" dirty="0">
                          <a:solidFill>
                            <a:srgbClr val="3C5D33"/>
                          </a:solidFill>
                          <a:effectLst/>
                          <a:latin typeface="+mn-lt"/>
                          <a:ea typeface="+mn-ea"/>
                          <a:cs typeface="+mn-cs"/>
                        </a:rPr>
                        <a:t>2.00pm-</a:t>
                      </a:r>
                    </a:p>
                    <a:p>
                      <a:r>
                        <a:rPr lang="en-IE" sz="800" b="1" kern="1200" dirty="0">
                          <a:solidFill>
                            <a:srgbClr val="3C5D33"/>
                          </a:solidFill>
                          <a:effectLst/>
                          <a:latin typeface="+mn-lt"/>
                          <a:ea typeface="+mn-ea"/>
                          <a:cs typeface="+mn-cs"/>
                        </a:rPr>
                        <a:t>3.00pm</a:t>
                      </a:r>
                      <a:r>
                        <a:rPr lang="en-IE" sz="800" b="1" dirty="0">
                          <a:solidFill>
                            <a:srgbClr val="3C5D33"/>
                          </a:solidFill>
                          <a:effectLst/>
                        </a:rPr>
                        <a:t> </a:t>
                      </a:r>
                      <a:endParaRPr lang="en-US" sz="800" b="1" dirty="0">
                        <a:solidFill>
                          <a:srgbClr val="3C5D33"/>
                        </a:solidFill>
                      </a:endParaRP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endParaRPr lang="en-IE" sz="800" b="1" kern="1200" dirty="0">
                        <a:solidFill>
                          <a:schemeClr val="tx1"/>
                        </a:solidFill>
                        <a:effectLst/>
                        <a:latin typeface="+mn-lt"/>
                        <a:ea typeface="+mn-ea"/>
                        <a:cs typeface="+mn-cs"/>
                      </a:endParaRPr>
                    </a:p>
                    <a:p>
                      <a:r>
                        <a:rPr lang="en-IE" sz="800" b="1" u="sng" kern="1200" dirty="0">
                          <a:solidFill>
                            <a:srgbClr val="3C5D33"/>
                          </a:solidFill>
                          <a:effectLst/>
                          <a:latin typeface="+mn-lt"/>
                          <a:ea typeface="+mn-ea"/>
                          <a:cs typeface="+mn-cs"/>
                        </a:rPr>
                        <a:t>Walk with Us</a:t>
                      </a:r>
                      <a:endParaRPr lang="en-IE" sz="800" u="sng" kern="1200" dirty="0">
                        <a:solidFill>
                          <a:srgbClr val="3C5D33"/>
                        </a:solidFill>
                        <a:effectLst/>
                        <a:latin typeface="+mn-lt"/>
                        <a:ea typeface="+mn-ea"/>
                        <a:cs typeface="+mn-cs"/>
                      </a:endParaRPr>
                    </a:p>
                    <a:p>
                      <a:r>
                        <a:rPr lang="en-IE" sz="800" kern="1200" dirty="0">
                          <a:solidFill>
                            <a:srgbClr val="3C5D33"/>
                          </a:solidFill>
                          <a:effectLst/>
                          <a:latin typeface="+mn-lt"/>
                          <a:ea typeface="+mn-ea"/>
                          <a:cs typeface="+mn-cs"/>
                        </a:rPr>
                        <a:t> </a:t>
                      </a:r>
                    </a:p>
                    <a:p>
                      <a:r>
                        <a:rPr lang="en-IE" sz="800" b="1" kern="1200" dirty="0">
                          <a:solidFill>
                            <a:srgbClr val="953299"/>
                          </a:solidFill>
                          <a:effectLst/>
                          <a:latin typeface="+mn-lt"/>
                          <a:ea typeface="+mn-ea"/>
                          <a:cs typeface="+mn-cs"/>
                        </a:rPr>
                        <a:t>Cllr. Kieran McCarthy will host a walking tour </a:t>
                      </a:r>
                      <a:r>
                        <a:rPr lang="en-IE" sz="800" kern="1200" dirty="0">
                          <a:solidFill>
                            <a:srgbClr val="3C5D33"/>
                          </a:solidFill>
                          <a:effectLst/>
                          <a:latin typeface="+mn-lt"/>
                          <a:ea typeface="+mn-ea"/>
                          <a:cs typeface="+mn-cs"/>
                        </a:rPr>
                        <a:t>of Tramore Valley Park focusing on the landscapes, histories and memories of the locality. Kieran regularly leads heritage walks in and around Cork city. Since 1999, Kieran has written his well-known weekly column, Our City, Our Town, in the Cork Independent.  He is also an occasional heritage columnist with the Irish Examiner. </a:t>
                      </a:r>
                    </a:p>
                    <a:p>
                      <a:endParaRPr lang="en-IE" sz="800" kern="1200" dirty="0">
                        <a:solidFill>
                          <a:srgbClr val="3C5D33"/>
                        </a:solidFill>
                        <a:effectLst/>
                        <a:latin typeface="+mn-lt"/>
                        <a:ea typeface="+mn-ea"/>
                        <a:cs typeface="+mn-cs"/>
                      </a:endParaRPr>
                    </a:p>
                    <a:p>
                      <a:r>
                        <a:rPr lang="en-IE" sz="800" b="1" kern="1200" dirty="0">
                          <a:solidFill>
                            <a:srgbClr val="3C5D33"/>
                          </a:solidFill>
                          <a:effectLst/>
                          <a:latin typeface="+mn-lt"/>
                          <a:ea typeface="+mn-ea"/>
                          <a:cs typeface="+mn-cs"/>
                        </a:rPr>
                        <a:t>Led by </a:t>
                      </a:r>
                      <a:r>
                        <a:rPr lang="en-IE" sz="800" kern="1200" dirty="0">
                          <a:solidFill>
                            <a:srgbClr val="3C5D33"/>
                          </a:solidFill>
                          <a:effectLst/>
                          <a:latin typeface="+mn-lt"/>
                          <a:ea typeface="+mn-ea"/>
                          <a:cs typeface="+mn-cs"/>
                        </a:rPr>
                        <a:t>- </a:t>
                      </a:r>
                      <a:r>
                        <a:rPr lang="en-IE" sz="800" b="1" kern="1200" dirty="0">
                          <a:solidFill>
                            <a:srgbClr val="3C5D33"/>
                          </a:solidFill>
                          <a:effectLst/>
                          <a:latin typeface="+mn-lt"/>
                          <a:ea typeface="+mn-ea"/>
                          <a:cs typeface="+mn-cs"/>
                        </a:rPr>
                        <a:t>Cllr. Kieran McCarthy</a:t>
                      </a: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3965756612"/>
                  </a:ext>
                </a:extLst>
              </a:tr>
              <a:tr h="1951132">
                <a:tc>
                  <a:txBody>
                    <a:bodyPr/>
                    <a:lstStyle/>
                    <a:p>
                      <a:endParaRPr lang="en-IE" sz="800" kern="1200" dirty="0">
                        <a:solidFill>
                          <a:schemeClr val="tx1"/>
                        </a:solidFill>
                        <a:effectLst/>
                        <a:latin typeface="+mn-lt"/>
                        <a:ea typeface="+mn-ea"/>
                        <a:cs typeface="+mn-cs"/>
                      </a:endParaRPr>
                    </a:p>
                    <a:p>
                      <a:endParaRPr lang="en-IE" sz="800" b="1" kern="1200" dirty="0">
                        <a:solidFill>
                          <a:srgbClr val="953299"/>
                        </a:solidFill>
                        <a:effectLst/>
                        <a:latin typeface="+mn-lt"/>
                        <a:ea typeface="+mn-ea"/>
                        <a:cs typeface="+mn-cs"/>
                      </a:endParaRPr>
                    </a:p>
                    <a:p>
                      <a:r>
                        <a:rPr lang="en-IE" sz="800" b="1" kern="1200" dirty="0">
                          <a:solidFill>
                            <a:srgbClr val="953299"/>
                          </a:solidFill>
                          <a:effectLst/>
                          <a:latin typeface="+mn-lt"/>
                          <a:ea typeface="+mn-ea"/>
                          <a:cs typeface="+mn-cs"/>
                        </a:rPr>
                        <a:t>3.30pm-</a:t>
                      </a:r>
                    </a:p>
                    <a:p>
                      <a:r>
                        <a:rPr lang="en-IE" sz="800" b="1" kern="1200" dirty="0">
                          <a:solidFill>
                            <a:srgbClr val="953299"/>
                          </a:solidFill>
                          <a:effectLst/>
                          <a:latin typeface="+mn-lt"/>
                          <a:ea typeface="+mn-ea"/>
                          <a:cs typeface="+mn-cs"/>
                        </a:rPr>
                        <a:t>5.00pm</a:t>
                      </a:r>
                      <a:r>
                        <a:rPr lang="en-IE" sz="800" b="1" dirty="0">
                          <a:solidFill>
                            <a:srgbClr val="953299"/>
                          </a:solidFill>
                          <a:effectLst/>
                        </a:rPr>
                        <a:t> </a:t>
                      </a:r>
                      <a:endParaRPr lang="en-US" sz="800" b="1" dirty="0">
                        <a:solidFill>
                          <a:srgbClr val="953299"/>
                        </a:solidFill>
                      </a:endParaRP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endParaRPr lang="en-IE" sz="800" b="1" kern="1200" dirty="0">
                        <a:solidFill>
                          <a:schemeClr val="tx1"/>
                        </a:solidFill>
                        <a:effectLst/>
                        <a:latin typeface="+mn-lt"/>
                        <a:ea typeface="+mn-ea"/>
                        <a:cs typeface="+mn-cs"/>
                      </a:endParaRPr>
                    </a:p>
                    <a:p>
                      <a:r>
                        <a:rPr lang="en-IE" sz="800" b="1" u="sng" kern="1200" dirty="0">
                          <a:solidFill>
                            <a:srgbClr val="953299"/>
                          </a:solidFill>
                          <a:effectLst/>
                          <a:latin typeface="+mn-lt"/>
                          <a:ea typeface="+mn-ea"/>
                          <a:cs typeface="+mn-cs"/>
                        </a:rPr>
                        <a:t>See with Us</a:t>
                      </a:r>
                      <a:endParaRPr lang="en-IE" sz="800" u="sng" kern="1200" dirty="0">
                        <a:solidFill>
                          <a:srgbClr val="953299"/>
                        </a:solidFill>
                        <a:effectLst/>
                        <a:latin typeface="+mn-lt"/>
                        <a:ea typeface="+mn-ea"/>
                        <a:cs typeface="+mn-cs"/>
                      </a:endParaRPr>
                    </a:p>
                    <a:p>
                      <a:r>
                        <a:rPr lang="en-IE" sz="800" kern="1200" dirty="0">
                          <a:solidFill>
                            <a:srgbClr val="953299"/>
                          </a:solidFill>
                          <a:effectLst/>
                          <a:latin typeface="+mn-lt"/>
                          <a:ea typeface="+mn-ea"/>
                          <a:cs typeface="+mn-cs"/>
                        </a:rPr>
                        <a:t> </a:t>
                      </a:r>
                    </a:p>
                    <a:p>
                      <a:r>
                        <a:rPr lang="en-IE" sz="800" b="1" kern="1200" dirty="0">
                          <a:solidFill>
                            <a:srgbClr val="07099D"/>
                          </a:solidFill>
                          <a:effectLst/>
                          <a:latin typeface="+mn-lt"/>
                          <a:ea typeface="+mn-ea"/>
                          <a:cs typeface="+mn-cs"/>
                        </a:rPr>
                        <a:t>Alder Tree and Ink tour</a:t>
                      </a:r>
                    </a:p>
                    <a:p>
                      <a:r>
                        <a:rPr lang="en-IE" sz="800" kern="1200" dirty="0">
                          <a:solidFill>
                            <a:srgbClr val="953299"/>
                          </a:solidFill>
                          <a:effectLst/>
                          <a:latin typeface="+mn-lt"/>
                          <a:ea typeface="+mn-ea"/>
                          <a:cs typeface="+mn-cs"/>
                        </a:rPr>
                        <a:t>This workshop will involve a walk and talk about the Alder Tree; how to identify this graceful tree, its important role in the surrounding ecology, its significance in Celtic mythology, uses as a natural material and its historic role in natural dyeing. </a:t>
                      </a:r>
                    </a:p>
                    <a:p>
                      <a:r>
                        <a:rPr lang="en-IE" sz="800" kern="1200" dirty="0">
                          <a:solidFill>
                            <a:srgbClr val="953299"/>
                          </a:solidFill>
                          <a:effectLst/>
                          <a:latin typeface="+mn-lt"/>
                          <a:ea typeface="+mn-ea"/>
                          <a:cs typeface="+mn-cs"/>
                        </a:rPr>
                        <a:t>We will sample some Alder ink and make time for nature journaling and our own creative responses. You will leave with a recipe to make your own luscious Alder ink to be able to make your own experiments.</a:t>
                      </a:r>
                    </a:p>
                    <a:p>
                      <a:endParaRPr lang="en-IE" sz="800" kern="1200" dirty="0">
                        <a:solidFill>
                          <a:srgbClr val="953299"/>
                        </a:solidFill>
                        <a:effectLst/>
                        <a:latin typeface="+mn-lt"/>
                        <a:ea typeface="+mn-ea"/>
                        <a:cs typeface="+mn-cs"/>
                      </a:endParaRPr>
                    </a:p>
                    <a:p>
                      <a:r>
                        <a:rPr lang="en-IE" sz="800" b="1" kern="1200" dirty="0">
                          <a:solidFill>
                            <a:srgbClr val="953299"/>
                          </a:solidFill>
                          <a:effectLst/>
                          <a:latin typeface="+mn-lt"/>
                          <a:ea typeface="+mn-ea"/>
                          <a:cs typeface="+mn-cs"/>
                        </a:rPr>
                        <a:t>Led by </a:t>
                      </a:r>
                      <a:r>
                        <a:rPr lang="en-IE" sz="800" kern="1200" dirty="0">
                          <a:solidFill>
                            <a:srgbClr val="953299"/>
                          </a:solidFill>
                          <a:effectLst/>
                          <a:latin typeface="+mn-lt"/>
                          <a:ea typeface="+mn-ea"/>
                          <a:cs typeface="+mn-cs"/>
                        </a:rPr>
                        <a:t>- </a:t>
                      </a:r>
                      <a:r>
                        <a:rPr lang="en-IE" sz="800" b="1" kern="1200" dirty="0">
                          <a:solidFill>
                            <a:srgbClr val="953299"/>
                          </a:solidFill>
                          <a:effectLst/>
                          <a:latin typeface="+mn-lt"/>
                          <a:ea typeface="+mn-ea"/>
                          <a:cs typeface="+mn-cs"/>
                        </a:rPr>
                        <a:t>Ashleigh Ellis</a:t>
                      </a:r>
                      <a:r>
                        <a:rPr lang="en-IE" sz="800" dirty="0">
                          <a:solidFill>
                            <a:srgbClr val="953299"/>
                          </a:solidFill>
                          <a:effectLst/>
                        </a:rPr>
                        <a:t> </a:t>
                      </a:r>
                    </a:p>
                    <a:p>
                      <a:r>
                        <a:rPr lang="en-IE" sz="800" dirty="0">
                          <a:solidFill>
                            <a:srgbClr val="953299"/>
                          </a:solidFill>
                          <a:effectLst/>
                        </a:rPr>
                        <a:t>………………………………………………………………………………………………………………….</a:t>
                      </a:r>
                    </a:p>
                    <a:p>
                      <a:endParaRPr lang="en-IE" sz="800" dirty="0">
                        <a:solidFill>
                          <a:srgbClr val="953299"/>
                        </a:solidFill>
                        <a:effectLst/>
                      </a:endParaRPr>
                    </a:p>
                    <a:p>
                      <a:endParaRPr lang="en-IE" sz="800" dirty="0">
                        <a:solidFill>
                          <a:srgbClr val="953299"/>
                        </a:solidFill>
                        <a:effectLst/>
                      </a:endParaRPr>
                    </a:p>
                    <a:p>
                      <a:pPr algn="l"/>
                      <a:r>
                        <a:rPr lang="en-IE" sz="600" b="1" dirty="0">
                          <a:solidFill>
                            <a:schemeClr val="accent4">
                              <a:lumMod val="50000"/>
                            </a:schemeClr>
                          </a:solidFill>
                        </a:rPr>
                        <a:t>The </a:t>
                      </a:r>
                      <a:r>
                        <a:rPr lang="en-IE" sz="600" b="1" dirty="0" err="1">
                          <a:solidFill>
                            <a:schemeClr val="accent4">
                              <a:lumMod val="50000"/>
                            </a:schemeClr>
                          </a:solidFill>
                        </a:rPr>
                        <a:t>KinShip</a:t>
                      </a:r>
                      <a:r>
                        <a:rPr lang="en-IE" sz="600" b="1" dirty="0">
                          <a:solidFill>
                            <a:schemeClr val="accent4">
                              <a:lumMod val="50000"/>
                            </a:schemeClr>
                          </a:solidFill>
                        </a:rPr>
                        <a:t> Project </a:t>
                      </a:r>
                      <a:r>
                        <a:rPr lang="en-IE" sz="600" dirty="0">
                          <a:solidFill>
                            <a:schemeClr val="accent4">
                              <a:lumMod val="50000"/>
                            </a:schemeClr>
                          </a:solidFill>
                        </a:rPr>
                        <a:t>is a </a:t>
                      </a:r>
                      <a:r>
                        <a:rPr lang="en-IE" sz="600" dirty="0" err="1">
                          <a:solidFill>
                            <a:schemeClr val="accent4">
                              <a:lumMod val="50000"/>
                            </a:schemeClr>
                          </a:solidFill>
                        </a:rPr>
                        <a:t>longterm</a:t>
                      </a:r>
                      <a:r>
                        <a:rPr lang="en-IE" sz="600" dirty="0">
                          <a:solidFill>
                            <a:schemeClr val="accent4">
                              <a:lumMod val="50000"/>
                            </a:schemeClr>
                          </a:solidFill>
                        </a:rPr>
                        <a:t> public artwork, developing a variety of socially engaged cultural initiatives at Tramore Valley Park over 2022.  Tramore Valley Park has been the site of great environmental change. From 1964 to 2009, this site was used as a landfill for Cork city. </a:t>
                      </a:r>
                    </a:p>
                    <a:p>
                      <a:pPr algn="l"/>
                      <a:r>
                        <a:rPr lang="en-IE" sz="600" dirty="0">
                          <a:solidFill>
                            <a:schemeClr val="accent4">
                              <a:lumMod val="50000"/>
                            </a:schemeClr>
                          </a:solidFill>
                        </a:rPr>
                        <a:t>The remediated landfill site opened as a  public park in 2019.   </a:t>
                      </a:r>
                    </a:p>
                    <a:p>
                      <a:pPr algn="l"/>
                      <a:r>
                        <a:rPr lang="en-IE" sz="600" dirty="0">
                          <a:solidFill>
                            <a:schemeClr val="accent4">
                              <a:lumMod val="50000"/>
                            </a:schemeClr>
                          </a:solidFill>
                        </a:rPr>
                        <a:t> </a:t>
                      </a:r>
                    </a:p>
                    <a:p>
                      <a:pPr algn="l"/>
                      <a:r>
                        <a:rPr lang="en-IE" sz="600" b="1" dirty="0">
                          <a:solidFill>
                            <a:schemeClr val="accent4">
                              <a:lumMod val="50000"/>
                            </a:schemeClr>
                          </a:solidFill>
                        </a:rPr>
                        <a:t>The </a:t>
                      </a:r>
                      <a:r>
                        <a:rPr lang="en-IE" sz="600" b="1" dirty="0" err="1">
                          <a:solidFill>
                            <a:schemeClr val="accent4">
                              <a:lumMod val="50000"/>
                            </a:schemeClr>
                          </a:solidFill>
                        </a:rPr>
                        <a:t>KinShip</a:t>
                      </a:r>
                      <a:r>
                        <a:rPr lang="en-IE" sz="600" b="1" dirty="0">
                          <a:solidFill>
                            <a:schemeClr val="accent4">
                              <a:lumMod val="50000"/>
                            </a:schemeClr>
                          </a:solidFill>
                        </a:rPr>
                        <a:t> art project </a:t>
                      </a:r>
                      <a:r>
                        <a:rPr lang="en-IE" sz="600" b="0" dirty="0">
                          <a:solidFill>
                            <a:schemeClr val="accent4">
                              <a:lumMod val="50000"/>
                            </a:schemeClr>
                          </a:solidFill>
                        </a:rPr>
                        <a:t>offers</a:t>
                      </a:r>
                      <a:r>
                        <a:rPr lang="en-IE" sz="600" b="1" dirty="0">
                          <a:solidFill>
                            <a:schemeClr val="accent4">
                              <a:lumMod val="50000"/>
                            </a:schemeClr>
                          </a:solidFill>
                        </a:rPr>
                        <a:t> </a:t>
                      </a:r>
                      <a:r>
                        <a:rPr lang="en-IE" sz="600" dirty="0">
                          <a:solidFill>
                            <a:schemeClr val="accent4">
                              <a:lumMod val="50000"/>
                            </a:schemeClr>
                          </a:solidFill>
                        </a:rPr>
                        <a:t>communities an opportunity to respond creatively and critically to the ecological and climate action challenges we face today. The overall aim of the art project is to develop a sense of connection between the people of Cork and the ecology of the park. This project is an opportunity to develop a new relationship with the park, modelling care as a civic responsibility to all the inhabitants. This is a space to alter our mindset about the relationship we have with the natural world, to address the legacy of ‘throw away’ culture and to engage with new modes of managing waste.</a:t>
                      </a:r>
                    </a:p>
                    <a:p>
                      <a:endParaRPr lang="en-IE" sz="800" dirty="0">
                        <a:solidFill>
                          <a:srgbClr val="953299"/>
                        </a:solidFill>
                        <a:effectLst/>
                      </a:endParaRPr>
                    </a:p>
                    <a:p>
                      <a:endParaRPr lang="en-IE" sz="800" kern="1200" dirty="0">
                        <a:solidFill>
                          <a:srgbClr val="953299"/>
                        </a:solidFill>
                        <a:effectLst/>
                        <a:latin typeface="+mn-lt"/>
                        <a:ea typeface="+mn-ea"/>
                        <a:cs typeface="+mn-cs"/>
                      </a:endParaRPr>
                    </a:p>
                    <a:p>
                      <a:endParaRPr lang="en-IE" sz="800" kern="1200" dirty="0">
                        <a:solidFill>
                          <a:schemeClr val="tx1"/>
                        </a:solidFill>
                        <a:effectLst/>
                        <a:latin typeface="+mn-lt"/>
                        <a:ea typeface="+mn-ea"/>
                        <a:cs typeface="+mn-cs"/>
                      </a:endParaRPr>
                    </a:p>
                    <a:p>
                      <a:endParaRPr lang="en-US" sz="800" dirty="0"/>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2585037579"/>
                  </a:ext>
                </a:extLst>
              </a:tr>
            </a:tbl>
          </a:graphicData>
        </a:graphic>
      </p:graphicFrame>
      <p:pic>
        <p:nvPicPr>
          <p:cNvPr id="42" name="Picture 41" descr="Logo, company name&#10;&#10;Description automatically generated">
            <a:extLst>
              <a:ext uri="{FF2B5EF4-FFF2-40B4-BE49-F238E27FC236}">
                <a16:creationId xmlns:a16="http://schemas.microsoft.com/office/drawing/2014/main" id="{A62E0B08-372A-8CD3-A628-AF8B7B08C86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500950" y="8877080"/>
            <a:ext cx="2616572" cy="516718"/>
          </a:xfrm>
          <a:prstGeom prst="rect">
            <a:avLst/>
          </a:prstGeom>
        </p:spPr>
      </p:pic>
      <p:pic>
        <p:nvPicPr>
          <p:cNvPr id="43" name="Picture 42" descr="A picture containing logo&#10;&#10;Description automatically generated">
            <a:extLst>
              <a:ext uri="{FF2B5EF4-FFF2-40B4-BE49-F238E27FC236}">
                <a16:creationId xmlns:a16="http://schemas.microsoft.com/office/drawing/2014/main" id="{6EB10BA7-81DC-AC8A-8496-6FFCE2A02555}"/>
              </a:ext>
            </a:extLst>
          </p:cNvPr>
          <p:cNvPicPr>
            <a:picLocks noChangeAspect="1"/>
          </p:cNvPicPr>
          <p:nvPr/>
        </p:nvPicPr>
        <p:blipFill>
          <a:blip r:embed="rId4"/>
          <a:stretch>
            <a:fillRect/>
          </a:stretch>
        </p:blipFill>
        <p:spPr>
          <a:xfrm>
            <a:off x="132419" y="119758"/>
            <a:ext cx="4244327" cy="836910"/>
          </a:xfrm>
          <a:prstGeom prst="rect">
            <a:avLst/>
          </a:prstGeom>
        </p:spPr>
      </p:pic>
      <p:sp>
        <p:nvSpPr>
          <p:cNvPr id="45" name="TextBox 44">
            <a:extLst>
              <a:ext uri="{FF2B5EF4-FFF2-40B4-BE49-F238E27FC236}">
                <a16:creationId xmlns:a16="http://schemas.microsoft.com/office/drawing/2014/main" id="{D8288941-851B-6372-548A-D552096716F1}"/>
              </a:ext>
            </a:extLst>
          </p:cNvPr>
          <p:cNvSpPr txBox="1"/>
          <p:nvPr/>
        </p:nvSpPr>
        <p:spPr>
          <a:xfrm>
            <a:off x="-328273" y="3364668"/>
            <a:ext cx="5006944" cy="2000548"/>
          </a:xfrm>
          <a:prstGeom prst="rect">
            <a:avLst/>
          </a:prstGeom>
          <a:noFill/>
        </p:spPr>
        <p:txBody>
          <a:bodyPr wrap="square" rtlCol="0">
            <a:spAutoFit/>
          </a:bodyPr>
          <a:lstStyle/>
          <a:p>
            <a:pPr algn="ctr"/>
            <a:r>
              <a:rPr lang="en-IE" sz="1100" b="1" dirty="0">
                <a:solidFill>
                  <a:schemeClr val="accent6">
                    <a:lumMod val="50000"/>
                  </a:schemeClr>
                </a:solidFill>
                <a:latin typeface="Aharoni" panose="02010803020104030203" pitchFamily="2" charset="-79"/>
                <a:cs typeface="Aharoni" panose="02010803020104030203" pitchFamily="2" charset="-79"/>
              </a:rPr>
              <a:t>May 22nd is World Biodiversity Day</a:t>
            </a:r>
          </a:p>
          <a:p>
            <a:pPr algn="ctr"/>
            <a:r>
              <a:rPr lang="en-IE" sz="1100" b="1" dirty="0">
                <a:solidFill>
                  <a:schemeClr val="accent6">
                    <a:lumMod val="50000"/>
                  </a:schemeClr>
                </a:solidFill>
                <a:latin typeface="Aharoni" panose="02010803020104030203" pitchFamily="2" charset="-79"/>
                <a:cs typeface="Aharoni" panose="02010803020104030203" pitchFamily="2" charset="-79"/>
              </a:rPr>
              <a:t> this year's theme is </a:t>
            </a:r>
          </a:p>
          <a:p>
            <a:pPr algn="ctr"/>
            <a:r>
              <a:rPr lang="en-IE" sz="1100" b="1" i="1" dirty="0">
                <a:solidFill>
                  <a:schemeClr val="accent6">
                    <a:lumMod val="50000"/>
                  </a:schemeClr>
                </a:solidFill>
                <a:latin typeface="Aharoni" panose="02010803020104030203" pitchFamily="2" charset="-79"/>
                <a:cs typeface="Aharoni" panose="02010803020104030203" pitchFamily="2" charset="-79"/>
              </a:rPr>
              <a:t>“Building a shared future for all life”   </a:t>
            </a:r>
          </a:p>
          <a:p>
            <a:pPr algn="ctr"/>
            <a:endParaRPr lang="en-IE" sz="1100" b="1" dirty="0">
              <a:solidFill>
                <a:schemeClr val="accent6">
                  <a:lumMod val="50000"/>
                </a:schemeClr>
              </a:solidFill>
              <a:latin typeface="Aharoni" panose="02010803020104030203" pitchFamily="2" charset="-79"/>
              <a:cs typeface="Aharoni" panose="02010803020104030203" pitchFamily="2" charset="-79"/>
            </a:endParaRPr>
          </a:p>
          <a:p>
            <a:pPr algn="ctr"/>
            <a:r>
              <a:rPr lang="en-IE" sz="1100" b="1" dirty="0">
                <a:solidFill>
                  <a:schemeClr val="accent6">
                    <a:lumMod val="50000"/>
                  </a:schemeClr>
                </a:solidFill>
                <a:latin typeface="Aharoni" panose="02010803020104030203" pitchFamily="2" charset="-79"/>
                <a:cs typeface="Aharoni" panose="02010803020104030203" pitchFamily="2" charset="-79"/>
              </a:rPr>
              <a:t>To mark World Biodiversity Day</a:t>
            </a:r>
          </a:p>
          <a:p>
            <a:pPr algn="ctr"/>
            <a:r>
              <a:rPr lang="en-IE" sz="1100" b="1" dirty="0">
                <a:solidFill>
                  <a:schemeClr val="accent6">
                    <a:lumMod val="50000"/>
                  </a:schemeClr>
                </a:solidFill>
                <a:latin typeface="Aharoni" panose="02010803020104030203" pitchFamily="2" charset="-79"/>
                <a:cs typeface="Aharoni" panose="02010803020104030203" pitchFamily="2" charset="-79"/>
              </a:rPr>
              <a:t> The </a:t>
            </a:r>
            <a:r>
              <a:rPr lang="en-IE" sz="1100" b="1" dirty="0" err="1">
                <a:solidFill>
                  <a:schemeClr val="accent6">
                    <a:lumMod val="50000"/>
                  </a:schemeClr>
                </a:solidFill>
                <a:latin typeface="Aharoni" panose="02010803020104030203" pitchFamily="2" charset="-79"/>
                <a:cs typeface="Aharoni" panose="02010803020104030203" pitchFamily="2" charset="-79"/>
              </a:rPr>
              <a:t>KinShip</a:t>
            </a:r>
            <a:r>
              <a:rPr lang="en-IE" sz="1100" b="1" dirty="0">
                <a:solidFill>
                  <a:schemeClr val="accent6">
                    <a:lumMod val="50000"/>
                  </a:schemeClr>
                </a:solidFill>
                <a:latin typeface="Aharoni" panose="02010803020104030203" pitchFamily="2" charset="-79"/>
                <a:cs typeface="Aharoni" panose="02010803020104030203" pitchFamily="2" charset="-79"/>
              </a:rPr>
              <a:t> project has programmed a weekend </a:t>
            </a:r>
          </a:p>
          <a:p>
            <a:pPr algn="ctr"/>
            <a:r>
              <a:rPr lang="en-IE" sz="1100" b="1" dirty="0">
                <a:solidFill>
                  <a:schemeClr val="accent6">
                    <a:lumMod val="50000"/>
                  </a:schemeClr>
                </a:solidFill>
                <a:latin typeface="Aharoni" panose="02010803020104030203" pitchFamily="2" charset="-79"/>
                <a:cs typeface="Aharoni" panose="02010803020104030203" pitchFamily="2" charset="-79"/>
              </a:rPr>
              <a:t>of FREE citizen-led EVENTS </a:t>
            </a:r>
          </a:p>
          <a:p>
            <a:pPr algn="ctr"/>
            <a:r>
              <a:rPr lang="en-IE" sz="1400" b="1" dirty="0">
                <a:solidFill>
                  <a:schemeClr val="accent6">
                    <a:lumMod val="50000"/>
                  </a:schemeClr>
                </a:solidFill>
                <a:latin typeface="Aharoni" panose="02010803020104030203" pitchFamily="2" charset="-79"/>
                <a:cs typeface="Aharoni" panose="02010803020104030203" pitchFamily="2" charset="-79"/>
              </a:rPr>
              <a:t> Tramore Valley Park</a:t>
            </a:r>
          </a:p>
          <a:p>
            <a:pPr algn="ctr"/>
            <a:r>
              <a:rPr lang="en-IE" sz="1100" b="1" dirty="0">
                <a:solidFill>
                  <a:schemeClr val="accent6">
                    <a:lumMod val="50000"/>
                  </a:schemeClr>
                </a:solidFill>
                <a:latin typeface="Aharoni" panose="02010803020104030203" pitchFamily="2" charset="-79"/>
                <a:cs typeface="Aharoni" panose="02010803020104030203" pitchFamily="2" charset="-79"/>
              </a:rPr>
              <a:t> </a:t>
            </a:r>
            <a:br>
              <a:rPr lang="en-IE" sz="1100" b="1" dirty="0">
                <a:solidFill>
                  <a:schemeClr val="accent6">
                    <a:lumMod val="50000"/>
                  </a:schemeClr>
                </a:solidFill>
                <a:latin typeface="Aharoni" panose="02010803020104030203" pitchFamily="2" charset="-79"/>
                <a:cs typeface="Aharoni" panose="02010803020104030203" pitchFamily="2" charset="-79"/>
              </a:rPr>
            </a:br>
            <a:r>
              <a:rPr lang="en-IE" sz="1100" b="1" dirty="0">
                <a:solidFill>
                  <a:schemeClr val="accent6">
                    <a:lumMod val="50000"/>
                  </a:schemeClr>
                </a:solidFill>
                <a:latin typeface="Aharoni" panose="02010803020104030203" pitchFamily="2" charset="-79"/>
                <a:cs typeface="Aharoni" panose="02010803020104030203" pitchFamily="2" charset="-79"/>
              </a:rPr>
              <a:t>ALL WELCOME</a:t>
            </a:r>
          </a:p>
          <a:p>
            <a:pPr algn="ctr"/>
            <a:r>
              <a:rPr lang="en-IE" sz="1100" b="1" dirty="0">
                <a:solidFill>
                  <a:schemeClr val="accent6">
                    <a:lumMod val="50000"/>
                  </a:schemeClr>
                </a:solidFill>
                <a:latin typeface="Aharoni" panose="02010803020104030203" pitchFamily="2" charset="-79"/>
                <a:cs typeface="Aharoni" panose="02010803020104030203" pitchFamily="2" charset="-79"/>
              </a:rPr>
              <a:t>See Eventbrite &amp; QR codes here to Sign-Up </a:t>
            </a:r>
          </a:p>
        </p:txBody>
      </p:sp>
      <p:pic>
        <p:nvPicPr>
          <p:cNvPr id="47" name="Picture 46" descr="A picture containing monitor, television, screen, jellyfish&#10;&#10;Description automatically generated">
            <a:extLst>
              <a:ext uri="{FF2B5EF4-FFF2-40B4-BE49-F238E27FC236}">
                <a16:creationId xmlns:a16="http://schemas.microsoft.com/office/drawing/2014/main" id="{A33E7749-EE5D-B413-F41C-C353218CAC6C}"/>
              </a:ext>
            </a:extLst>
          </p:cNvPr>
          <p:cNvPicPr>
            <a:picLocks noChangeAspect="1"/>
          </p:cNvPicPr>
          <p:nvPr/>
        </p:nvPicPr>
        <p:blipFill>
          <a:blip r:embed="rId5"/>
          <a:stretch>
            <a:fillRect/>
          </a:stretch>
        </p:blipFill>
        <p:spPr>
          <a:xfrm rot="20944424">
            <a:off x="278278" y="6809331"/>
            <a:ext cx="3126142" cy="2763079"/>
          </a:xfrm>
          <a:prstGeom prst="rect">
            <a:avLst/>
          </a:prstGeom>
        </p:spPr>
      </p:pic>
      <p:pic>
        <p:nvPicPr>
          <p:cNvPr id="48" name="Picture 47" descr="A bird on a branch&#10;&#10;Description automatically generated with low confidence">
            <a:extLst>
              <a:ext uri="{FF2B5EF4-FFF2-40B4-BE49-F238E27FC236}">
                <a16:creationId xmlns:a16="http://schemas.microsoft.com/office/drawing/2014/main" id="{4B5B5682-0670-83EF-56E8-F8132D06F819}"/>
              </a:ext>
            </a:extLst>
          </p:cNvPr>
          <p:cNvPicPr>
            <a:picLocks noChangeAspect="1"/>
          </p:cNvPicPr>
          <p:nvPr/>
        </p:nvPicPr>
        <p:blipFill>
          <a:blip r:embed="rId6"/>
          <a:stretch>
            <a:fillRect/>
          </a:stretch>
        </p:blipFill>
        <p:spPr>
          <a:xfrm rot="21394390">
            <a:off x="242946" y="5364047"/>
            <a:ext cx="2976739" cy="2204632"/>
          </a:xfrm>
          <a:prstGeom prst="rect">
            <a:avLst/>
          </a:prstGeom>
        </p:spPr>
      </p:pic>
      <p:pic>
        <p:nvPicPr>
          <p:cNvPr id="46" name="Picture 45" descr="A yellow flower with a black background&#10;&#10;Description automatically generated with medium confidence">
            <a:extLst>
              <a:ext uri="{FF2B5EF4-FFF2-40B4-BE49-F238E27FC236}">
                <a16:creationId xmlns:a16="http://schemas.microsoft.com/office/drawing/2014/main" id="{56608E44-5801-0943-1CBA-0C77ABFE82E2}"/>
              </a:ext>
            </a:extLst>
          </p:cNvPr>
          <p:cNvPicPr>
            <a:picLocks noChangeAspect="1"/>
          </p:cNvPicPr>
          <p:nvPr/>
        </p:nvPicPr>
        <p:blipFill>
          <a:blip r:embed="rId7"/>
          <a:stretch>
            <a:fillRect/>
          </a:stretch>
        </p:blipFill>
        <p:spPr>
          <a:xfrm>
            <a:off x="1430052" y="6192877"/>
            <a:ext cx="2856131" cy="2864920"/>
          </a:xfrm>
          <a:prstGeom prst="rect">
            <a:avLst/>
          </a:prstGeom>
        </p:spPr>
      </p:pic>
      <p:pic>
        <p:nvPicPr>
          <p:cNvPr id="50" name="Picture 49" descr="A picture containing plant&#10;&#10;Description automatically generated">
            <a:extLst>
              <a:ext uri="{FF2B5EF4-FFF2-40B4-BE49-F238E27FC236}">
                <a16:creationId xmlns:a16="http://schemas.microsoft.com/office/drawing/2014/main" id="{0518C267-AA2B-7033-AC7C-D8DDCB5702C2}"/>
              </a:ext>
            </a:extLst>
          </p:cNvPr>
          <p:cNvPicPr>
            <a:picLocks noChangeAspect="1"/>
          </p:cNvPicPr>
          <p:nvPr/>
        </p:nvPicPr>
        <p:blipFill>
          <a:blip r:embed="rId8">
            <a:duotone>
              <a:prstClr val="black"/>
              <a:srgbClr val="002060">
                <a:tint val="45000"/>
                <a:satMod val="400000"/>
              </a:srgbClr>
            </a:duotone>
            <a:extLst>
              <a:ext uri="{BEBA8EAE-BF5A-486C-A8C5-ECC9F3942E4B}">
                <a14:imgProps xmlns:a14="http://schemas.microsoft.com/office/drawing/2010/main">
                  <a14:imgLayer r:embed="rId9">
                    <a14:imgEffect>
                      <a14:colorTemperature colorTemp="11200"/>
                    </a14:imgEffect>
                  </a14:imgLayer>
                </a14:imgProps>
              </a:ext>
            </a:extLst>
          </a:blip>
          <a:stretch>
            <a:fillRect/>
          </a:stretch>
        </p:blipFill>
        <p:spPr>
          <a:xfrm rot="1771152">
            <a:off x="-177873" y="1410525"/>
            <a:ext cx="2198805" cy="1846800"/>
          </a:xfrm>
          <a:prstGeom prst="rect">
            <a:avLst/>
          </a:prstGeom>
        </p:spPr>
      </p:pic>
      <p:pic>
        <p:nvPicPr>
          <p:cNvPr id="49" name="Picture 48" descr="A picture containing person, person&#10;&#10;Description automatically generated">
            <a:extLst>
              <a:ext uri="{FF2B5EF4-FFF2-40B4-BE49-F238E27FC236}">
                <a16:creationId xmlns:a16="http://schemas.microsoft.com/office/drawing/2014/main" id="{4F9DBFD4-59B4-0C13-D2F8-3DD1AF9E9474}"/>
              </a:ext>
            </a:extLst>
          </p:cNvPr>
          <p:cNvPicPr>
            <a:picLocks noChangeAspect="1"/>
          </p:cNvPicPr>
          <p:nvPr/>
        </p:nvPicPr>
        <p:blipFill>
          <a:blip r:embed="rId10">
            <a:duotone>
              <a:prstClr val="black"/>
              <a:schemeClr val="accent2">
                <a:tint val="45000"/>
                <a:satMod val="400000"/>
              </a:schemeClr>
            </a:duotone>
          </a:blip>
          <a:stretch>
            <a:fillRect/>
          </a:stretch>
        </p:blipFill>
        <p:spPr>
          <a:xfrm flipH="1">
            <a:off x="1470330" y="1142308"/>
            <a:ext cx="2711172" cy="2131726"/>
          </a:xfrm>
          <a:prstGeom prst="rect">
            <a:avLst/>
          </a:prstGeom>
        </p:spPr>
      </p:pic>
      <p:pic>
        <p:nvPicPr>
          <p:cNvPr id="51" name="Picture 50" descr="A picture containing person, person&#10;&#10;Description automatically generated">
            <a:extLst>
              <a:ext uri="{FF2B5EF4-FFF2-40B4-BE49-F238E27FC236}">
                <a16:creationId xmlns:a16="http://schemas.microsoft.com/office/drawing/2014/main" id="{DBA47DC6-146B-5EFD-472C-323900424481}"/>
              </a:ext>
            </a:extLst>
          </p:cNvPr>
          <p:cNvPicPr>
            <a:picLocks noChangeAspect="1"/>
          </p:cNvPicPr>
          <p:nvPr/>
        </p:nvPicPr>
        <p:blipFill>
          <a:blip r:embed="rId10">
            <a:duotone>
              <a:prstClr val="black"/>
              <a:schemeClr val="accent2">
                <a:tint val="45000"/>
                <a:satMod val="400000"/>
              </a:schemeClr>
            </a:duotone>
          </a:blip>
          <a:stretch>
            <a:fillRect/>
          </a:stretch>
        </p:blipFill>
        <p:spPr>
          <a:xfrm flipH="1">
            <a:off x="11371548" y="5505001"/>
            <a:ext cx="926170" cy="728224"/>
          </a:xfrm>
          <a:prstGeom prst="rect">
            <a:avLst/>
          </a:prstGeom>
        </p:spPr>
      </p:pic>
      <p:pic>
        <p:nvPicPr>
          <p:cNvPr id="52" name="Picture 51" descr="A picture containing person, person&#10;&#10;Description automatically generated">
            <a:extLst>
              <a:ext uri="{FF2B5EF4-FFF2-40B4-BE49-F238E27FC236}">
                <a16:creationId xmlns:a16="http://schemas.microsoft.com/office/drawing/2014/main" id="{1C995746-BEEB-975E-BFC4-275545900D45}"/>
              </a:ext>
            </a:extLst>
          </p:cNvPr>
          <p:cNvPicPr>
            <a:picLocks noChangeAspect="1"/>
          </p:cNvPicPr>
          <p:nvPr/>
        </p:nvPicPr>
        <p:blipFill>
          <a:blip r:embed="rId10">
            <a:duotone>
              <a:prstClr val="black"/>
              <a:schemeClr val="accent2">
                <a:tint val="45000"/>
                <a:satMod val="400000"/>
              </a:schemeClr>
            </a:duotone>
          </a:blip>
          <a:stretch>
            <a:fillRect/>
          </a:stretch>
        </p:blipFill>
        <p:spPr>
          <a:xfrm flipH="1">
            <a:off x="10300901" y="162276"/>
            <a:ext cx="926170" cy="728224"/>
          </a:xfrm>
          <a:prstGeom prst="rect">
            <a:avLst/>
          </a:prstGeom>
        </p:spPr>
      </p:pic>
      <p:pic>
        <p:nvPicPr>
          <p:cNvPr id="53" name="Picture 52" descr="A picture containing person, person&#10;&#10;Description automatically generated">
            <a:extLst>
              <a:ext uri="{FF2B5EF4-FFF2-40B4-BE49-F238E27FC236}">
                <a16:creationId xmlns:a16="http://schemas.microsoft.com/office/drawing/2014/main" id="{9185F4C3-3907-F7C5-C445-564F437242FF}"/>
              </a:ext>
            </a:extLst>
          </p:cNvPr>
          <p:cNvPicPr>
            <a:picLocks noChangeAspect="1"/>
          </p:cNvPicPr>
          <p:nvPr/>
        </p:nvPicPr>
        <p:blipFill>
          <a:blip r:embed="rId10">
            <a:duotone>
              <a:prstClr val="black"/>
              <a:schemeClr val="accent2">
                <a:tint val="45000"/>
                <a:satMod val="400000"/>
              </a:schemeClr>
            </a:duotone>
          </a:blip>
          <a:stretch>
            <a:fillRect/>
          </a:stretch>
        </p:blipFill>
        <p:spPr>
          <a:xfrm flipH="1">
            <a:off x="6264705" y="176420"/>
            <a:ext cx="926170" cy="728224"/>
          </a:xfrm>
          <a:prstGeom prst="rect">
            <a:avLst/>
          </a:prstGeom>
        </p:spPr>
      </p:pic>
      <p:pic>
        <p:nvPicPr>
          <p:cNvPr id="54" name="Picture 53" descr="A picture containing person, person&#10;&#10;Description automatically generated">
            <a:extLst>
              <a:ext uri="{FF2B5EF4-FFF2-40B4-BE49-F238E27FC236}">
                <a16:creationId xmlns:a16="http://schemas.microsoft.com/office/drawing/2014/main" id="{2B98AFBF-2801-FE35-69BC-778712EFBD2F}"/>
              </a:ext>
            </a:extLst>
          </p:cNvPr>
          <p:cNvPicPr>
            <a:picLocks noChangeAspect="1"/>
          </p:cNvPicPr>
          <p:nvPr/>
        </p:nvPicPr>
        <p:blipFill>
          <a:blip r:embed="rId10">
            <a:duotone>
              <a:prstClr val="black"/>
              <a:schemeClr val="accent2">
                <a:tint val="45000"/>
                <a:satMod val="400000"/>
              </a:schemeClr>
            </a:duotone>
          </a:blip>
          <a:stretch>
            <a:fillRect/>
          </a:stretch>
        </p:blipFill>
        <p:spPr>
          <a:xfrm flipH="1">
            <a:off x="8163553" y="8736391"/>
            <a:ext cx="926170" cy="728224"/>
          </a:xfrm>
          <a:prstGeom prst="rect">
            <a:avLst/>
          </a:prstGeom>
        </p:spPr>
      </p:pic>
      <p:pic>
        <p:nvPicPr>
          <p:cNvPr id="55" name="Picture 54" descr="A picture containing person, person&#10;&#10;Description automatically generated">
            <a:extLst>
              <a:ext uri="{FF2B5EF4-FFF2-40B4-BE49-F238E27FC236}">
                <a16:creationId xmlns:a16="http://schemas.microsoft.com/office/drawing/2014/main" id="{8B13DA36-5DFC-6315-CE03-9ECBEA477BEB}"/>
              </a:ext>
            </a:extLst>
          </p:cNvPr>
          <p:cNvPicPr>
            <a:picLocks noChangeAspect="1"/>
          </p:cNvPicPr>
          <p:nvPr/>
        </p:nvPicPr>
        <p:blipFill>
          <a:blip r:embed="rId10">
            <a:duotone>
              <a:prstClr val="black"/>
              <a:schemeClr val="accent2">
                <a:tint val="45000"/>
                <a:satMod val="400000"/>
              </a:schemeClr>
            </a:duotone>
          </a:blip>
          <a:stretch>
            <a:fillRect/>
          </a:stretch>
        </p:blipFill>
        <p:spPr>
          <a:xfrm flipH="1">
            <a:off x="7318928" y="2898631"/>
            <a:ext cx="926170" cy="728224"/>
          </a:xfrm>
          <a:prstGeom prst="rect">
            <a:avLst/>
          </a:prstGeom>
        </p:spPr>
      </p:pic>
      <p:pic>
        <p:nvPicPr>
          <p:cNvPr id="57" name="Picture 56" descr="Qr code&#10;&#10;Description automatically generated">
            <a:extLst>
              <a:ext uri="{FF2B5EF4-FFF2-40B4-BE49-F238E27FC236}">
                <a16:creationId xmlns:a16="http://schemas.microsoft.com/office/drawing/2014/main" id="{20AB29F6-4A5A-34BB-07AE-B0F703F1F820}"/>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8502758" y="6423264"/>
            <a:ext cx="586965" cy="586965"/>
          </a:xfrm>
          <a:prstGeom prst="rect">
            <a:avLst/>
          </a:prstGeom>
        </p:spPr>
      </p:pic>
      <p:pic>
        <p:nvPicPr>
          <p:cNvPr id="59" name="Picture 58" descr="Qr code&#10;&#10;Description automatically generated">
            <a:extLst>
              <a:ext uri="{FF2B5EF4-FFF2-40B4-BE49-F238E27FC236}">
                <a16:creationId xmlns:a16="http://schemas.microsoft.com/office/drawing/2014/main" id="{C3BEDE1A-0B13-80F3-1570-E8E2EB3FB8DB}"/>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4378522" y="6187414"/>
            <a:ext cx="563606" cy="546971"/>
          </a:xfrm>
          <a:prstGeom prst="rect">
            <a:avLst/>
          </a:prstGeom>
        </p:spPr>
      </p:pic>
      <p:pic>
        <p:nvPicPr>
          <p:cNvPr id="61" name="Picture 60" descr="Qr code&#10;&#10;Description automatically generated">
            <a:extLst>
              <a:ext uri="{FF2B5EF4-FFF2-40B4-BE49-F238E27FC236}">
                <a16:creationId xmlns:a16="http://schemas.microsoft.com/office/drawing/2014/main" id="{761FC18F-98F3-357A-7782-402157787413}"/>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4376746" y="4117679"/>
            <a:ext cx="563606" cy="563606"/>
          </a:xfrm>
          <a:prstGeom prst="rect">
            <a:avLst/>
          </a:prstGeom>
        </p:spPr>
      </p:pic>
      <p:pic>
        <p:nvPicPr>
          <p:cNvPr id="65" name="Picture 64" descr="Qr code&#10;&#10;Description automatically generated">
            <a:extLst>
              <a:ext uri="{FF2B5EF4-FFF2-40B4-BE49-F238E27FC236}">
                <a16:creationId xmlns:a16="http://schemas.microsoft.com/office/drawing/2014/main" id="{023DE219-E895-1454-40C1-592E816BA5B2}"/>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4386805" y="2730547"/>
            <a:ext cx="563416" cy="563416"/>
          </a:xfrm>
          <a:prstGeom prst="rect">
            <a:avLst/>
          </a:prstGeom>
        </p:spPr>
      </p:pic>
      <p:pic>
        <p:nvPicPr>
          <p:cNvPr id="67" name="Picture 66" descr="Qr code&#10;&#10;Description automatically generated">
            <a:extLst>
              <a:ext uri="{FF2B5EF4-FFF2-40B4-BE49-F238E27FC236}">
                <a16:creationId xmlns:a16="http://schemas.microsoft.com/office/drawing/2014/main" id="{EA804729-7C61-766F-2A8B-53F1B8D1A749}"/>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4376745" y="1180125"/>
            <a:ext cx="563605" cy="563605"/>
          </a:xfrm>
          <a:prstGeom prst="rect">
            <a:avLst/>
          </a:prstGeom>
        </p:spPr>
      </p:pic>
      <p:pic>
        <p:nvPicPr>
          <p:cNvPr id="69" name="Picture 68" descr="Qr code&#10;&#10;Description automatically generated">
            <a:extLst>
              <a:ext uri="{FF2B5EF4-FFF2-40B4-BE49-F238E27FC236}">
                <a16:creationId xmlns:a16="http://schemas.microsoft.com/office/drawing/2014/main" id="{A7DA898A-9551-1192-2420-15EED65E6321}"/>
              </a:ext>
            </a:extLst>
          </p:cNvPr>
          <p:cNvPicPr>
            <a:picLocks noChangeAspect="1"/>
          </p:cNvPicPr>
          <p:nvPr/>
        </p:nvPicPr>
        <p:blipFill>
          <a:blip r:embed="rId16">
            <a:clrChange>
              <a:clrFrom>
                <a:srgbClr val="FFFFFF"/>
              </a:clrFrom>
              <a:clrTo>
                <a:srgbClr val="FFFFFF">
                  <a:alpha val="0"/>
                </a:srgbClr>
              </a:clrTo>
            </a:clrChange>
          </a:blip>
          <a:stretch>
            <a:fillRect/>
          </a:stretch>
        </p:blipFill>
        <p:spPr>
          <a:xfrm>
            <a:off x="8502758" y="1404220"/>
            <a:ext cx="586966" cy="586966"/>
          </a:xfrm>
          <a:prstGeom prst="rect">
            <a:avLst/>
          </a:prstGeom>
        </p:spPr>
      </p:pic>
      <p:pic>
        <p:nvPicPr>
          <p:cNvPr id="71" name="Picture 70" descr="Qr code&#10;&#10;Description automatically generated">
            <a:extLst>
              <a:ext uri="{FF2B5EF4-FFF2-40B4-BE49-F238E27FC236}">
                <a16:creationId xmlns:a16="http://schemas.microsoft.com/office/drawing/2014/main" id="{B22BD0BE-FE20-9543-0AF1-A07EB4AD39F9}"/>
              </a:ext>
            </a:extLst>
          </p:cNvPr>
          <p:cNvPicPr>
            <a:picLocks noChangeAspect="1"/>
          </p:cNvPicPr>
          <p:nvPr/>
        </p:nvPicPr>
        <p:blipFill>
          <a:blip r:embed="rId17">
            <a:clrChange>
              <a:clrFrom>
                <a:srgbClr val="FFFFFF"/>
              </a:clrFrom>
              <a:clrTo>
                <a:srgbClr val="FFFFFF">
                  <a:alpha val="0"/>
                </a:srgbClr>
              </a:clrTo>
            </a:clrChange>
          </a:blip>
          <a:stretch>
            <a:fillRect/>
          </a:stretch>
        </p:blipFill>
        <p:spPr>
          <a:xfrm>
            <a:off x="8467100" y="3053827"/>
            <a:ext cx="586966" cy="586966"/>
          </a:xfrm>
          <a:prstGeom prst="rect">
            <a:avLst/>
          </a:prstGeom>
        </p:spPr>
      </p:pic>
      <p:pic>
        <p:nvPicPr>
          <p:cNvPr id="73" name="Picture 72" descr="Qr code&#10;&#10;Description automatically generated">
            <a:extLst>
              <a:ext uri="{FF2B5EF4-FFF2-40B4-BE49-F238E27FC236}">
                <a16:creationId xmlns:a16="http://schemas.microsoft.com/office/drawing/2014/main" id="{61024FE7-732C-E62B-19D6-558B8D71AD8E}"/>
              </a:ext>
            </a:extLst>
          </p:cNvPr>
          <p:cNvPicPr>
            <a:picLocks noChangeAspect="1"/>
          </p:cNvPicPr>
          <p:nvPr/>
        </p:nvPicPr>
        <p:blipFill>
          <a:blip r:embed="rId18">
            <a:clrChange>
              <a:clrFrom>
                <a:srgbClr val="FFFFFF"/>
              </a:clrFrom>
              <a:clrTo>
                <a:srgbClr val="FFFFFF">
                  <a:alpha val="0"/>
                </a:srgbClr>
              </a:clrTo>
            </a:clrChange>
          </a:blip>
          <a:stretch>
            <a:fillRect/>
          </a:stretch>
        </p:blipFill>
        <p:spPr>
          <a:xfrm>
            <a:off x="8502758" y="5122647"/>
            <a:ext cx="586965" cy="586965"/>
          </a:xfrm>
          <a:prstGeom prst="rect">
            <a:avLst/>
          </a:prstGeom>
        </p:spPr>
      </p:pic>
    </p:spTree>
    <p:extLst>
      <p:ext uri="{BB962C8B-B14F-4D97-AF65-F5344CB8AC3E}">
        <p14:creationId xmlns:p14="http://schemas.microsoft.com/office/powerpoint/2010/main" val="5122838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195</TotalTime>
  <Words>1199</Words>
  <Application>Microsoft Macintosh PowerPoint</Application>
  <PresentationFormat>A3 Paper (297x420 mm)</PresentationFormat>
  <Paragraphs>134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Aharoni</vt: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Marilyn Lennon</dc:creator>
  <cp:lastModifiedBy>Marilyn Lennon</cp:lastModifiedBy>
  <cp:revision>13</cp:revision>
  <dcterms:created xsi:type="dcterms:W3CDTF">2022-05-06T14:26:31Z</dcterms:created>
  <dcterms:modified xsi:type="dcterms:W3CDTF">2022-05-16T13:48:57Z</dcterms:modified>
</cp:coreProperties>
</file>